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DB3C15-7A9F-45C8-B070-398C4CB4951A}" type="datetimeFigureOut">
              <a:rPr lang="en-US" smtClean="0"/>
              <a:t>12/21/2019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0DB5A-FFB6-4603-95AB-B1714EFF5BDB}" type="slidenum">
              <a:rPr lang="en-US" smtClean="0"/>
              <a:t>‹#›</a:t>
            </a:fld>
            <a:endParaRPr lang="en-US"/>
          </a:p>
        </p:txBody>
      </p:sp>
    </p:spTree>
    <p:extLst>
      <p:ext uri="{BB962C8B-B14F-4D97-AF65-F5344CB8AC3E}">
        <p14:creationId xmlns:p14="http://schemas.microsoft.com/office/powerpoint/2010/main" val="3684210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B3C15-7A9F-45C8-B070-398C4CB4951A}" type="datetimeFigureOut">
              <a:rPr lang="en-US" smtClean="0"/>
              <a:t>12/21/2019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0DB5A-FFB6-4603-95AB-B1714EFF5BDB}" type="slidenum">
              <a:rPr lang="en-US" smtClean="0"/>
              <a:t>‹#›</a:t>
            </a:fld>
            <a:endParaRPr lang="en-US"/>
          </a:p>
        </p:txBody>
      </p:sp>
    </p:spTree>
    <p:extLst>
      <p:ext uri="{BB962C8B-B14F-4D97-AF65-F5344CB8AC3E}">
        <p14:creationId xmlns:p14="http://schemas.microsoft.com/office/powerpoint/2010/main" val="157248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B3C15-7A9F-45C8-B070-398C4CB4951A}" type="datetimeFigureOut">
              <a:rPr lang="en-US" smtClean="0"/>
              <a:t>12/21/2019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0DB5A-FFB6-4603-95AB-B1714EFF5BDB}" type="slidenum">
              <a:rPr lang="en-US" smtClean="0"/>
              <a:t>‹#›</a:t>
            </a:fld>
            <a:endParaRPr lang="en-US"/>
          </a:p>
        </p:txBody>
      </p:sp>
    </p:spTree>
    <p:extLst>
      <p:ext uri="{BB962C8B-B14F-4D97-AF65-F5344CB8AC3E}">
        <p14:creationId xmlns:p14="http://schemas.microsoft.com/office/powerpoint/2010/main" val="70857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B3C15-7A9F-45C8-B070-398C4CB4951A}" type="datetimeFigureOut">
              <a:rPr lang="en-US" smtClean="0"/>
              <a:t>12/21/2019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0DB5A-FFB6-4603-95AB-B1714EFF5BDB}" type="slidenum">
              <a:rPr lang="en-US" smtClean="0"/>
              <a:t>‹#›</a:t>
            </a:fld>
            <a:endParaRPr lang="en-US"/>
          </a:p>
        </p:txBody>
      </p:sp>
    </p:spTree>
    <p:extLst>
      <p:ext uri="{BB962C8B-B14F-4D97-AF65-F5344CB8AC3E}">
        <p14:creationId xmlns:p14="http://schemas.microsoft.com/office/powerpoint/2010/main" val="152021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DB3C15-7A9F-45C8-B070-398C4CB4951A}" type="datetimeFigureOut">
              <a:rPr lang="en-US" smtClean="0"/>
              <a:t>12/21/2019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0DB5A-FFB6-4603-95AB-B1714EFF5BDB}" type="slidenum">
              <a:rPr lang="en-US" smtClean="0"/>
              <a:t>‹#›</a:t>
            </a:fld>
            <a:endParaRPr lang="en-US"/>
          </a:p>
        </p:txBody>
      </p:sp>
    </p:spTree>
    <p:extLst>
      <p:ext uri="{BB962C8B-B14F-4D97-AF65-F5344CB8AC3E}">
        <p14:creationId xmlns:p14="http://schemas.microsoft.com/office/powerpoint/2010/main" val="230723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DB3C15-7A9F-45C8-B070-398C4CB4951A}" type="datetimeFigureOut">
              <a:rPr lang="en-US" smtClean="0"/>
              <a:t>12/21/2019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0DB5A-FFB6-4603-95AB-B1714EFF5BDB}" type="slidenum">
              <a:rPr lang="en-US" smtClean="0"/>
              <a:t>‹#›</a:t>
            </a:fld>
            <a:endParaRPr lang="en-US"/>
          </a:p>
        </p:txBody>
      </p:sp>
    </p:spTree>
    <p:extLst>
      <p:ext uri="{BB962C8B-B14F-4D97-AF65-F5344CB8AC3E}">
        <p14:creationId xmlns:p14="http://schemas.microsoft.com/office/powerpoint/2010/main" val="425224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DB3C15-7A9F-45C8-B070-398C4CB4951A}" type="datetimeFigureOut">
              <a:rPr lang="en-US" smtClean="0"/>
              <a:t>12/21/2019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0DB5A-FFB6-4603-95AB-B1714EFF5BDB}" type="slidenum">
              <a:rPr lang="en-US" smtClean="0"/>
              <a:t>‹#›</a:t>
            </a:fld>
            <a:endParaRPr lang="en-US"/>
          </a:p>
        </p:txBody>
      </p:sp>
    </p:spTree>
    <p:extLst>
      <p:ext uri="{BB962C8B-B14F-4D97-AF65-F5344CB8AC3E}">
        <p14:creationId xmlns:p14="http://schemas.microsoft.com/office/powerpoint/2010/main" val="99492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DB3C15-7A9F-45C8-B070-398C4CB4951A}" type="datetimeFigureOut">
              <a:rPr lang="en-US" smtClean="0"/>
              <a:t>12/21/2019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0DB5A-FFB6-4603-95AB-B1714EFF5BDB}" type="slidenum">
              <a:rPr lang="en-US" smtClean="0"/>
              <a:t>‹#›</a:t>
            </a:fld>
            <a:endParaRPr lang="en-US"/>
          </a:p>
        </p:txBody>
      </p:sp>
    </p:spTree>
    <p:extLst>
      <p:ext uri="{BB962C8B-B14F-4D97-AF65-F5344CB8AC3E}">
        <p14:creationId xmlns:p14="http://schemas.microsoft.com/office/powerpoint/2010/main" val="86081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B3C15-7A9F-45C8-B070-398C4CB4951A}" type="datetimeFigureOut">
              <a:rPr lang="en-US" smtClean="0"/>
              <a:t>12/21/2019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0DB5A-FFB6-4603-95AB-B1714EFF5BDB}" type="slidenum">
              <a:rPr lang="en-US" smtClean="0"/>
              <a:t>‹#›</a:t>
            </a:fld>
            <a:endParaRPr lang="en-US"/>
          </a:p>
        </p:txBody>
      </p:sp>
    </p:spTree>
    <p:extLst>
      <p:ext uri="{BB962C8B-B14F-4D97-AF65-F5344CB8AC3E}">
        <p14:creationId xmlns:p14="http://schemas.microsoft.com/office/powerpoint/2010/main" val="262970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B3C15-7A9F-45C8-B070-398C4CB4951A}" type="datetimeFigureOut">
              <a:rPr lang="en-US" smtClean="0"/>
              <a:t>12/21/2019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0DB5A-FFB6-4603-95AB-B1714EFF5BDB}" type="slidenum">
              <a:rPr lang="en-US" smtClean="0"/>
              <a:t>‹#›</a:t>
            </a:fld>
            <a:endParaRPr lang="en-US"/>
          </a:p>
        </p:txBody>
      </p:sp>
    </p:spTree>
    <p:extLst>
      <p:ext uri="{BB962C8B-B14F-4D97-AF65-F5344CB8AC3E}">
        <p14:creationId xmlns:p14="http://schemas.microsoft.com/office/powerpoint/2010/main" val="28598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B3C15-7A9F-45C8-B070-398C4CB4951A}" type="datetimeFigureOut">
              <a:rPr lang="en-US" smtClean="0"/>
              <a:t>12/21/2019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0DB5A-FFB6-4603-95AB-B1714EFF5BDB}" type="slidenum">
              <a:rPr lang="en-US" smtClean="0"/>
              <a:t>‹#›</a:t>
            </a:fld>
            <a:endParaRPr lang="en-US"/>
          </a:p>
        </p:txBody>
      </p:sp>
    </p:spTree>
    <p:extLst>
      <p:ext uri="{BB962C8B-B14F-4D97-AF65-F5344CB8AC3E}">
        <p14:creationId xmlns:p14="http://schemas.microsoft.com/office/powerpoint/2010/main" val="298317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B3C15-7A9F-45C8-B070-398C4CB4951A}" type="datetimeFigureOut">
              <a:rPr lang="en-US" smtClean="0"/>
              <a:t>12/21/2019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0DB5A-FFB6-4603-95AB-B1714EFF5BDB}" type="slidenum">
              <a:rPr lang="en-US" smtClean="0"/>
              <a:t>‹#›</a:t>
            </a:fld>
            <a:endParaRPr lang="en-US"/>
          </a:p>
        </p:txBody>
      </p:sp>
    </p:spTree>
    <p:extLst>
      <p:ext uri="{BB962C8B-B14F-4D97-AF65-F5344CB8AC3E}">
        <p14:creationId xmlns:p14="http://schemas.microsoft.com/office/powerpoint/2010/main" val="1953828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om/url?url=https://www.grainger.com/product/KRYLON-INDUSTRIAL-Polyurethane-Polyurethane-54TJ65&amp;rct=j&amp;frm=1&amp;q=&amp;esrc=s&amp;sa=U&amp;ved=0ahUKEwiKro29_cHmAhXP0qQKHXWJCco4FBDBbggXMAE&amp;usg=AOvVaw0WkZ2AL1_u_jYRe_uiOhGl" TargetMode="External"/><Relationship Id="rId13"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hyperlink" Target="https://www.google.com/url?url=https://www.flinnsci.com/polyurethane-foam-system---chemical-demonstration-kit/c0335/&amp;rct=j&amp;frm=1&amp;q=&amp;esrc=s&amp;sa=U&amp;ved=0ahUKEwip6PCI_sHmAhUF2aQKHebsCQA4UBDBbggxMA4&amp;usg=AOvVaw3_THYyKlq486msWej5GyiY" TargetMode="External"/><Relationship Id="rId17" Type="http://schemas.openxmlformats.org/officeDocument/2006/relationships/image" Target="../media/image8.jpeg"/><Relationship Id="rId2" Type="http://schemas.openxmlformats.org/officeDocument/2006/relationships/hyperlink" Target="https://www.google.com/url?url=https://www.cewheelsinc.com/polyurethane-foam-made/&amp;rct=j&amp;frm=1&amp;q=&amp;esrc=s&amp;sa=U&amp;ved=0ahUKEwiwlqCO_cHmAhXBCOwKHWGbAwYQwW4ILzAN&amp;usg=AOvVaw1aW_RAHo76CTseW_zFfWkP" TargetMode="External"/><Relationship Id="rId16" Type="http://schemas.openxmlformats.org/officeDocument/2006/relationships/hyperlink" Target="https://www.shutterstock.com/image-photo/hand-holding-polyurethane-expanding-foam-glue-1522376237" TargetMode="External"/><Relationship Id="rId1" Type="http://schemas.openxmlformats.org/officeDocument/2006/relationships/slideLayout" Target="../slideLayouts/slideLayout1.xml"/><Relationship Id="rId6" Type="http://schemas.openxmlformats.org/officeDocument/2006/relationships/hyperlink" Target="https://www.google.com/url?url=https://www.fiberglass-shop.com/polyurethane-casting-resin-resinpal-1818&amp;rct=j&amp;frm=1&amp;q=&amp;esrc=s&amp;sa=U&amp;ved=0ahUKEwiKro29_cHmAhXP0qQKHXWJCco4FBDBbggpMAo&amp;usg=AOvVaw2wOhZEOviS4xyHD_4egRkH" TargetMode="Externa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7.jpeg"/><Relationship Id="rId10" Type="http://schemas.openxmlformats.org/officeDocument/2006/relationships/hyperlink" Target="https://www.google.com/url?url=https://www.familyhandyman.com/woodworking/woodworking-tips/pro-tips-for-using-wipe-on-polyurethane/&amp;rct=j&amp;frm=1&amp;q=&amp;esrc=s&amp;sa=U&amp;ved=0ahUKEwjZxLfY_cHmAhWNzqQKHbGNAFU4KBDBbgg1MBA&amp;usg=AOvVaw3cSjfJ2f06c77_8NthItuK" TargetMode="External"/><Relationship Id="rId4" Type="http://schemas.openxmlformats.org/officeDocument/2006/relationships/hyperlink" Target="https://www.google.com/url?url=https://rainguardpro.com/product/polyurethane-hd/&amp;rct=j&amp;frm=1&amp;q=&amp;esrc=s&amp;sa=U&amp;ved=0ahUKEwiwlqCO_cHmAhXBCOwKHWGbAwYQwW4IOTAS&amp;usg=AOvVaw2WZ4vKbTnmXG1rOHqv1g5n" TargetMode="External"/><Relationship Id="rId9" Type="http://schemas.openxmlformats.org/officeDocument/2006/relationships/image" Target="../media/image4.jpeg"/><Relationship Id="rId14" Type="http://schemas.openxmlformats.org/officeDocument/2006/relationships/hyperlink" Target="https://www.shutterstock.com/image-photo/spray-polyurethane-foam-roof-technician-spraying-1087263845"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shutterstock.com/image-photo/using-polyurethane-foam-home-1522338239" TargetMode="Externa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hyperlink" Target="https://www.shutterstock.com/image-photo/technician-spraying-foam-insulation-using-plural-73979855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url=https://www.contractorbhai.com/2016/12/28/know-everything-about-melamine-polish/&amp;rct=j&amp;frm=1&amp;q=&amp;esrc=s&amp;sa=U&amp;ved=0ahUKEwjShKbpjcLmAhVS3aQKHaa8AEo4FBDBbggfMAU&amp;usg=AOvVaw2e0LsuQnjJc51b-6T-QAGH" TargetMode="Externa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31640" y="0"/>
            <a:ext cx="6552728" cy="1628800"/>
          </a:xfrm>
          <a:prstGeom prst="ellipse">
            <a:avLst/>
          </a:prstGeom>
          <a:solidFill>
            <a:srgbClr val="FFFF00"/>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Chemistry of Polyurethane ,Raw Materials and Synthesis</a:t>
            </a:r>
          </a:p>
          <a:p>
            <a:pPr algn="ctr"/>
            <a:r>
              <a:rPr lang="en-US" sz="2400" b="1" dirty="0" err="1" smtClean="0">
                <a:solidFill>
                  <a:schemeClr val="tx1"/>
                </a:solidFill>
              </a:rPr>
              <a:t>Dr.Widad.Salih</a:t>
            </a:r>
            <a:endParaRPr lang="en-US" sz="2400" b="1" dirty="0" smtClean="0">
              <a:solidFill>
                <a:schemeClr val="tx1"/>
              </a:solidFill>
            </a:endParaRPr>
          </a:p>
          <a:p>
            <a:pPr algn="ctr"/>
            <a:endParaRPr lang="en-US" dirty="0">
              <a:solidFill>
                <a:schemeClr val="tx1"/>
              </a:solidFill>
            </a:endParaRPr>
          </a:p>
        </p:txBody>
      </p:sp>
      <p:pic>
        <p:nvPicPr>
          <p:cNvPr id="1026" name="Picture 2" descr="Image result for picture for polyuretha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545" y="2344004"/>
            <a:ext cx="1440160"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icture for polyurethan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169" y="2548901"/>
            <a:ext cx="136207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icture for polyuretha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4368" y="449633"/>
            <a:ext cx="1109337"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icture for polyurethan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7943" y="2315002"/>
            <a:ext cx="1419225" cy="14192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picture for polyurethan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718" y="1811708"/>
            <a:ext cx="4182274" cy="208121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picture for polyurethan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005" y="330458"/>
            <a:ext cx="1202627" cy="13335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pray polyurethane foam for roof - technician spraying foam insulation using plural component gun for polyurethane foam, inside">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718" y="3949452"/>
            <a:ext cx="4182274" cy="279191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and holding polyurethane expanding foam glue gun applicator of windows with mounting foam">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77557" y="3959554"/>
            <a:ext cx="4216148" cy="2781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84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39752" y="116632"/>
            <a:ext cx="4032448" cy="648072"/>
          </a:xfrm>
          <a:prstGeom prst="ellipse">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rgbClr val="002060"/>
                </a:solidFill>
              </a:rPr>
              <a:t>PU  Chemistry</a:t>
            </a:r>
            <a:endParaRPr lang="en-US" sz="2400" b="1" u="sng" dirty="0">
              <a:solidFill>
                <a:srgbClr val="002060"/>
              </a:solidFill>
            </a:endParaRPr>
          </a:p>
        </p:txBody>
      </p:sp>
      <p:sp>
        <p:nvSpPr>
          <p:cNvPr id="5" name="Rectangle 4"/>
          <p:cNvSpPr/>
          <p:nvPr/>
        </p:nvSpPr>
        <p:spPr>
          <a:xfrm>
            <a:off x="261398" y="908720"/>
            <a:ext cx="8712968" cy="1008112"/>
          </a:xfrm>
          <a:prstGeom prst="rect">
            <a:avLst/>
          </a:prstGeom>
          <a:solidFill>
            <a:schemeClr val="accent3">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The </a:t>
            </a:r>
            <a:r>
              <a:rPr lang="en-US" sz="2400" b="1" dirty="0" err="1" smtClean="0">
                <a:solidFill>
                  <a:srgbClr val="002060"/>
                </a:solidFill>
              </a:rPr>
              <a:t>isocyanate</a:t>
            </a:r>
            <a:r>
              <a:rPr lang="en-US" sz="2400" b="1" dirty="0" smtClean="0">
                <a:solidFill>
                  <a:srgbClr val="002060"/>
                </a:solidFill>
              </a:rPr>
              <a:t>  group can react with any compound containing a reactive  hydrogen .</a:t>
            </a:r>
            <a:endParaRPr lang="en-US" sz="2400" b="1" dirty="0">
              <a:solidFill>
                <a:srgbClr val="002060"/>
              </a:solidFill>
            </a:endParaRPr>
          </a:p>
        </p:txBody>
      </p:sp>
      <p:sp>
        <p:nvSpPr>
          <p:cNvPr id="6" name="Rectangle 5"/>
          <p:cNvSpPr/>
          <p:nvPr/>
        </p:nvSpPr>
        <p:spPr>
          <a:xfrm>
            <a:off x="395536" y="2060848"/>
            <a:ext cx="8578830" cy="46085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DrWhidad\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828092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6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516" y="260648"/>
            <a:ext cx="8784976" cy="64087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416824" cy="255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4"/>
          <p:cNvSpPr/>
          <p:nvPr/>
        </p:nvSpPr>
        <p:spPr>
          <a:xfrm>
            <a:off x="6622811" y="2420888"/>
            <a:ext cx="242316" cy="18002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71600" y="3601576"/>
            <a:ext cx="7488832" cy="27723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This is the repeating unite for all PU , but the chemical structure of this repeating units depends on :</a:t>
            </a:r>
          </a:p>
          <a:p>
            <a:pPr marL="285750" indent="-285750" algn="ctr">
              <a:buFontTx/>
              <a:buChar char="-"/>
            </a:pPr>
            <a:r>
              <a:rPr lang="en-US" sz="2000" b="1" dirty="0" err="1" smtClean="0">
                <a:solidFill>
                  <a:schemeClr val="tx1"/>
                </a:solidFill>
              </a:rPr>
              <a:t>Chemecal</a:t>
            </a:r>
            <a:r>
              <a:rPr lang="en-US" sz="2000" b="1" dirty="0" smtClean="0">
                <a:solidFill>
                  <a:schemeClr val="tx1"/>
                </a:solidFill>
              </a:rPr>
              <a:t> structure of the </a:t>
            </a:r>
            <a:r>
              <a:rPr lang="en-US" sz="2000" b="1" dirty="0" err="1" smtClean="0">
                <a:solidFill>
                  <a:schemeClr val="tx1"/>
                </a:solidFill>
              </a:rPr>
              <a:t>isocyanate</a:t>
            </a:r>
            <a:r>
              <a:rPr lang="en-US" sz="2000" b="1" dirty="0" smtClean="0">
                <a:solidFill>
                  <a:schemeClr val="tx1"/>
                </a:solidFill>
              </a:rPr>
              <a:t> and </a:t>
            </a:r>
            <a:r>
              <a:rPr lang="en-US" sz="2000" b="1" dirty="0" err="1" smtClean="0">
                <a:solidFill>
                  <a:schemeClr val="tx1"/>
                </a:solidFill>
              </a:rPr>
              <a:t>polyol</a:t>
            </a:r>
            <a:r>
              <a:rPr lang="en-US" sz="2000" b="1" dirty="0" smtClean="0">
                <a:solidFill>
                  <a:schemeClr val="tx1"/>
                </a:solidFill>
              </a:rPr>
              <a:t>.</a:t>
            </a:r>
          </a:p>
          <a:p>
            <a:pPr marL="285750" indent="-285750" algn="ctr">
              <a:buFontTx/>
              <a:buChar char="-"/>
            </a:pPr>
            <a:r>
              <a:rPr lang="en-US" sz="2000" b="1" dirty="0" smtClean="0">
                <a:solidFill>
                  <a:schemeClr val="tx1"/>
                </a:solidFill>
              </a:rPr>
              <a:t>Some additives ,like chain extender or another reactive compounds.</a:t>
            </a:r>
            <a:endParaRPr lang="en-US" sz="2000" b="1" dirty="0">
              <a:solidFill>
                <a:schemeClr val="tx1"/>
              </a:solidFill>
            </a:endParaRPr>
          </a:p>
        </p:txBody>
      </p:sp>
      <p:sp>
        <p:nvSpPr>
          <p:cNvPr id="7" name="Down Arrow 6"/>
          <p:cNvSpPr/>
          <p:nvPr/>
        </p:nvSpPr>
        <p:spPr>
          <a:xfrm>
            <a:off x="4725026" y="908720"/>
            <a:ext cx="207014" cy="10081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79712" y="404664"/>
            <a:ext cx="4464496"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Catalyst, Foaming agents, additives and some time used temp.</a:t>
            </a:r>
            <a:endParaRPr lang="en-US" sz="2000" b="1" dirty="0">
              <a:solidFill>
                <a:schemeClr val="tx1"/>
              </a:solidFill>
            </a:endParaRPr>
          </a:p>
        </p:txBody>
      </p:sp>
    </p:spTree>
    <p:extLst>
      <p:ext uri="{BB962C8B-B14F-4D97-AF65-F5344CB8AC3E}">
        <p14:creationId xmlns:p14="http://schemas.microsoft.com/office/powerpoint/2010/main" val="147693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27784" y="260648"/>
            <a:ext cx="3672408" cy="864096"/>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rPr>
              <a:t>How dose foam formation </a:t>
            </a:r>
            <a:endParaRPr lang="en-US" sz="2400" b="1" u="sng" dirty="0">
              <a:solidFill>
                <a:schemeClr val="tx1"/>
              </a:solidFill>
            </a:endParaRPr>
          </a:p>
        </p:txBody>
      </p:sp>
      <p:sp>
        <p:nvSpPr>
          <p:cNvPr id="5" name="Rectangle 4"/>
          <p:cNvSpPr/>
          <p:nvPr/>
        </p:nvSpPr>
        <p:spPr>
          <a:xfrm>
            <a:off x="467544" y="1268760"/>
            <a:ext cx="8568952" cy="2376264"/>
          </a:xfrm>
          <a:prstGeom prst="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Polyurethane Foams can be accrued through two types of  phenomena :</a:t>
            </a:r>
          </a:p>
          <a:p>
            <a:pPr algn="ctr"/>
            <a:r>
              <a:rPr lang="en-US" sz="2000" b="1" dirty="0" smtClean="0">
                <a:solidFill>
                  <a:schemeClr val="tx1"/>
                </a:solidFill>
              </a:rPr>
              <a:t>1- Chemical Foaming .</a:t>
            </a:r>
          </a:p>
          <a:p>
            <a:pPr algn="ctr"/>
            <a:r>
              <a:rPr lang="en-US" sz="2000" b="1" dirty="0" smtClean="0">
                <a:solidFill>
                  <a:schemeClr val="tx1"/>
                </a:solidFill>
              </a:rPr>
              <a:t>2- Physical Foaming</a:t>
            </a:r>
            <a:r>
              <a:rPr lang="en-US" dirty="0" smtClean="0">
                <a:solidFill>
                  <a:schemeClr val="tx1"/>
                </a:solidFill>
              </a:rPr>
              <a:t>.</a:t>
            </a:r>
          </a:p>
          <a:p>
            <a:pPr algn="ctr"/>
            <a:r>
              <a:rPr lang="en-US" sz="2400" b="1" u="sng" dirty="0" smtClean="0">
                <a:solidFill>
                  <a:srgbClr val="FF0000"/>
                </a:solidFill>
              </a:rPr>
              <a:t>For chemical </a:t>
            </a:r>
            <a:r>
              <a:rPr lang="en-US" sz="2000" b="1" dirty="0" smtClean="0">
                <a:solidFill>
                  <a:schemeClr val="tx1"/>
                </a:solidFill>
              </a:rPr>
              <a:t>, water can be used in the reaction, it react with </a:t>
            </a:r>
            <a:r>
              <a:rPr lang="en-US" sz="2000" b="1" dirty="0" err="1" smtClean="0">
                <a:solidFill>
                  <a:schemeClr val="tx1"/>
                </a:solidFill>
              </a:rPr>
              <a:t>isocyanate</a:t>
            </a:r>
            <a:r>
              <a:rPr lang="en-US" sz="2000" b="1" dirty="0" smtClean="0">
                <a:solidFill>
                  <a:schemeClr val="tx1"/>
                </a:solidFill>
              </a:rPr>
              <a:t> group to formation of </a:t>
            </a:r>
            <a:r>
              <a:rPr lang="en-US" sz="2000" b="1" dirty="0" err="1" smtClean="0">
                <a:solidFill>
                  <a:schemeClr val="tx1"/>
                </a:solidFill>
              </a:rPr>
              <a:t>carbamic</a:t>
            </a:r>
            <a:r>
              <a:rPr lang="en-US" sz="2000" b="1" dirty="0" smtClean="0">
                <a:solidFill>
                  <a:schemeClr val="tx1"/>
                </a:solidFill>
              </a:rPr>
              <a:t> acid which unstable leading to formation of carbon dioxide and amine  after decomposition</a:t>
            </a:r>
            <a:endParaRPr lang="en-US" sz="2000" b="1" dirty="0">
              <a:solidFill>
                <a:schemeClr val="tx1"/>
              </a:solidFill>
            </a:endParaRPr>
          </a:p>
        </p:txBody>
      </p:sp>
      <p:sp>
        <p:nvSpPr>
          <p:cNvPr id="6" name="Rectangle 5"/>
          <p:cNvSpPr/>
          <p:nvPr/>
        </p:nvSpPr>
        <p:spPr>
          <a:xfrm>
            <a:off x="467544" y="3789040"/>
            <a:ext cx="8496944" cy="2808312"/>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DrWhidad\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283" y="4137478"/>
            <a:ext cx="6912767" cy="2304256"/>
          </a:xfrm>
          <a:prstGeom prst="rect">
            <a:avLst/>
          </a:prstGeom>
          <a:noFill/>
          <a:extLst>
            <a:ext uri="{909E8E84-426E-40DD-AFC4-6F175D3DCCD1}">
              <a14:hiddenFill xmlns:a14="http://schemas.microsoft.com/office/drawing/2010/main">
                <a:solidFill>
                  <a:srgbClr val="FFFFFF"/>
                </a:solidFill>
              </a14:hiddenFill>
            </a:ext>
          </a:extLst>
        </p:spPr>
      </p:pic>
      <p:sp>
        <p:nvSpPr>
          <p:cNvPr id="7" name="Up Arrow 6"/>
          <p:cNvSpPr/>
          <p:nvPr/>
        </p:nvSpPr>
        <p:spPr>
          <a:xfrm>
            <a:off x="7596336" y="4005064"/>
            <a:ext cx="144016" cy="93610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245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784976" cy="172819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solidFill>
                  <a:schemeClr val="tx1"/>
                </a:solidFill>
              </a:rPr>
              <a:t>For physical foaming </a:t>
            </a:r>
            <a:r>
              <a:rPr lang="en-US" sz="2000" b="1" dirty="0" smtClean="0">
                <a:solidFill>
                  <a:srgbClr val="FF0000"/>
                </a:solidFill>
              </a:rPr>
              <a:t>, low boiling point solvent can be used </a:t>
            </a:r>
            <a:r>
              <a:rPr lang="en-US" sz="2000" dirty="0" smtClean="0">
                <a:solidFill>
                  <a:schemeClr val="tx1"/>
                </a:solidFill>
              </a:rPr>
              <a:t>like chlorinated solvent , hexane or heptane , </a:t>
            </a:r>
            <a:r>
              <a:rPr lang="en-US" sz="2000" b="1" u="sng" dirty="0" smtClean="0">
                <a:solidFill>
                  <a:srgbClr val="FF0000"/>
                </a:solidFill>
              </a:rPr>
              <a:t>inert gas </a:t>
            </a:r>
            <a:r>
              <a:rPr lang="en-US" sz="2000" dirty="0" smtClean="0">
                <a:solidFill>
                  <a:schemeClr val="tx1"/>
                </a:solidFill>
              </a:rPr>
              <a:t>like argon or nitrogen or  some </a:t>
            </a:r>
            <a:r>
              <a:rPr lang="en-US" sz="2000" b="1" dirty="0" smtClean="0">
                <a:solidFill>
                  <a:srgbClr val="FF0000"/>
                </a:solidFill>
              </a:rPr>
              <a:t>chemical compounds </a:t>
            </a:r>
            <a:r>
              <a:rPr lang="en-US" sz="2000" dirty="0" smtClean="0">
                <a:solidFill>
                  <a:schemeClr val="tx1"/>
                </a:solidFill>
              </a:rPr>
              <a:t>which decompose during  the reaction leading to formation gas, like AIBN </a:t>
            </a:r>
            <a:endParaRPr lang="en-US" sz="2000" dirty="0">
              <a:solidFill>
                <a:schemeClr val="tx1"/>
              </a:solidFill>
            </a:endParaRPr>
          </a:p>
        </p:txBody>
      </p:sp>
      <p:sp>
        <p:nvSpPr>
          <p:cNvPr id="5" name="Rectangle 4"/>
          <p:cNvSpPr/>
          <p:nvPr/>
        </p:nvSpPr>
        <p:spPr>
          <a:xfrm>
            <a:off x="196794" y="2019550"/>
            <a:ext cx="8784976" cy="424847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r>
              <a:rPr lang="en-US" sz="2000" b="1" dirty="0" smtClean="0">
                <a:solidFill>
                  <a:schemeClr val="tx1"/>
                </a:solidFill>
              </a:rPr>
              <a:t>Use of FHCs as physical blowing agents , carbon dioxide and HCs </a:t>
            </a:r>
            <a:endParaRPr lang="en-US" sz="2000" b="1" dirty="0">
              <a:solidFill>
                <a:schemeClr val="tx1"/>
              </a:solidFill>
            </a:endParaRPr>
          </a:p>
        </p:txBody>
      </p:sp>
      <p:pic>
        <p:nvPicPr>
          <p:cNvPr id="6" name="Picture 5" descr="null"/>
          <p:cNvPicPr/>
          <p:nvPr/>
        </p:nvPicPr>
        <p:blipFill>
          <a:blip r:embed="rId2">
            <a:extLst>
              <a:ext uri="{28A0092B-C50C-407E-A947-70E740481C1C}">
                <a14:useLocalDpi xmlns:a14="http://schemas.microsoft.com/office/drawing/2010/main" val="0"/>
              </a:ext>
            </a:extLst>
          </a:blip>
          <a:srcRect/>
          <a:stretch>
            <a:fillRect/>
          </a:stretch>
        </p:blipFill>
        <p:spPr bwMode="auto">
          <a:xfrm>
            <a:off x="3193602" y="2924944"/>
            <a:ext cx="3044825" cy="1205865"/>
          </a:xfrm>
          <a:prstGeom prst="rect">
            <a:avLst/>
          </a:prstGeom>
          <a:noFill/>
          <a:ln>
            <a:noFill/>
          </a:ln>
        </p:spPr>
      </p:pic>
      <p:sp>
        <p:nvSpPr>
          <p:cNvPr id="7" name="Up Arrow 6"/>
          <p:cNvSpPr/>
          <p:nvPr/>
        </p:nvSpPr>
        <p:spPr>
          <a:xfrm>
            <a:off x="4572000" y="1700808"/>
            <a:ext cx="72008" cy="1080120"/>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79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12968" cy="64087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The many attributes of a compound that must be</a:t>
            </a:r>
          </a:p>
          <a:p>
            <a:pPr algn="ctr"/>
            <a:r>
              <a:rPr lang="en-US" sz="2400" b="1" dirty="0" smtClean="0">
                <a:solidFill>
                  <a:schemeClr val="tx1"/>
                </a:solidFill>
              </a:rPr>
              <a:t>considered while choosing a blowing agent include</a:t>
            </a:r>
            <a:r>
              <a:rPr lang="en-US" sz="2400" dirty="0" smtClean="0">
                <a:solidFill>
                  <a:schemeClr val="tx1"/>
                </a:solidFill>
              </a:rPr>
              <a:t>:-</a:t>
            </a:r>
          </a:p>
          <a:p>
            <a:pPr algn="ctr"/>
            <a:r>
              <a:rPr lang="en-US" sz="2000" b="1" dirty="0" smtClean="0">
                <a:solidFill>
                  <a:srgbClr val="7030A0"/>
                </a:solidFill>
              </a:rPr>
              <a:t>1- Boiling points .</a:t>
            </a:r>
          </a:p>
          <a:p>
            <a:pPr algn="ctr"/>
            <a:r>
              <a:rPr lang="en-US" sz="2000" b="1" dirty="0" smtClean="0">
                <a:solidFill>
                  <a:srgbClr val="7030A0"/>
                </a:solidFill>
              </a:rPr>
              <a:t>2-Mwt.</a:t>
            </a:r>
          </a:p>
          <a:p>
            <a:pPr algn="ctr"/>
            <a:r>
              <a:rPr lang="en-US" sz="2000" b="1" dirty="0" smtClean="0">
                <a:solidFill>
                  <a:srgbClr val="7030A0"/>
                </a:solidFill>
              </a:rPr>
              <a:t>3-Vapour pressure in the temperature use.</a:t>
            </a:r>
          </a:p>
          <a:p>
            <a:pPr algn="ctr"/>
            <a:r>
              <a:rPr lang="en-US" sz="2000" b="1" dirty="0" smtClean="0">
                <a:solidFill>
                  <a:srgbClr val="7030A0"/>
                </a:solidFill>
              </a:rPr>
              <a:t>4- Heat of vaporization .</a:t>
            </a:r>
          </a:p>
          <a:p>
            <a:pPr algn="ctr"/>
            <a:r>
              <a:rPr lang="en-US" sz="2000" b="1" dirty="0" smtClean="0">
                <a:solidFill>
                  <a:srgbClr val="7030A0"/>
                </a:solidFill>
              </a:rPr>
              <a:t>5- Solubility in components and foams</a:t>
            </a:r>
          </a:p>
          <a:p>
            <a:pPr algn="ctr"/>
            <a:r>
              <a:rPr lang="en-US" sz="2000" b="1" dirty="0" smtClean="0">
                <a:solidFill>
                  <a:srgbClr val="7030A0"/>
                </a:solidFill>
              </a:rPr>
              <a:t>6- Compatibility with materials .</a:t>
            </a:r>
          </a:p>
          <a:p>
            <a:pPr algn="ctr"/>
            <a:r>
              <a:rPr lang="en-US" sz="2000" b="1" dirty="0" smtClean="0">
                <a:solidFill>
                  <a:srgbClr val="7030A0"/>
                </a:solidFill>
              </a:rPr>
              <a:t>7- Reactivity .</a:t>
            </a:r>
          </a:p>
          <a:p>
            <a:pPr algn="ctr"/>
            <a:r>
              <a:rPr lang="en-US" sz="2000" b="1" dirty="0" smtClean="0">
                <a:solidFill>
                  <a:srgbClr val="7030A0"/>
                </a:solidFill>
              </a:rPr>
              <a:t>…………………………………………………………………………………………..</a:t>
            </a:r>
          </a:p>
          <a:p>
            <a:pPr algn="ctr"/>
            <a:endParaRPr lang="en-US" sz="2000" b="1" dirty="0">
              <a:solidFill>
                <a:srgbClr val="7030A0"/>
              </a:solidFill>
            </a:endParaRPr>
          </a:p>
          <a:p>
            <a:pPr algn="ctr"/>
            <a:r>
              <a:rPr lang="en-US" sz="2000" b="1" dirty="0" smtClean="0">
                <a:solidFill>
                  <a:srgbClr val="7030A0"/>
                </a:solidFill>
              </a:rPr>
              <a:t>-- </a:t>
            </a:r>
            <a:r>
              <a:rPr lang="en-US" sz="2400" b="1" u="sng" dirty="0" smtClean="0">
                <a:solidFill>
                  <a:srgbClr val="FF0000"/>
                </a:solidFill>
              </a:rPr>
              <a:t>The advantage of HCs over FHCs because of</a:t>
            </a:r>
            <a:r>
              <a:rPr lang="en-US" sz="2400" b="1" dirty="0" smtClean="0">
                <a:solidFill>
                  <a:srgbClr val="7030A0"/>
                </a:solidFill>
              </a:rPr>
              <a:t> </a:t>
            </a:r>
            <a:r>
              <a:rPr lang="en-US" sz="2000" b="1" dirty="0" smtClean="0">
                <a:solidFill>
                  <a:srgbClr val="7030A0"/>
                </a:solidFill>
              </a:rPr>
              <a:t>:-</a:t>
            </a:r>
          </a:p>
          <a:p>
            <a:pPr algn="ctr"/>
            <a:r>
              <a:rPr lang="en-US" sz="2000" b="1" dirty="0" smtClean="0">
                <a:solidFill>
                  <a:srgbClr val="7030A0"/>
                </a:solidFill>
              </a:rPr>
              <a:t>1- low coast.</a:t>
            </a:r>
          </a:p>
          <a:p>
            <a:pPr algn="ctr"/>
            <a:r>
              <a:rPr lang="en-US" sz="2000" b="1" dirty="0" smtClean="0">
                <a:solidFill>
                  <a:srgbClr val="7030A0"/>
                </a:solidFill>
              </a:rPr>
              <a:t>2- ready available .</a:t>
            </a:r>
          </a:p>
          <a:p>
            <a:pPr algn="ctr"/>
            <a:r>
              <a:rPr lang="en-US" sz="2000" b="1" dirty="0" smtClean="0">
                <a:solidFill>
                  <a:srgbClr val="7030A0"/>
                </a:solidFill>
              </a:rPr>
              <a:t>3- free halogen .</a:t>
            </a:r>
          </a:p>
          <a:p>
            <a:pPr algn="ctr"/>
            <a:r>
              <a:rPr lang="en-US" sz="2000" b="1" dirty="0" smtClean="0">
                <a:solidFill>
                  <a:srgbClr val="7030A0"/>
                </a:solidFill>
              </a:rPr>
              <a:t>4- zero ODP ( ozone depletion potential ).</a:t>
            </a:r>
          </a:p>
        </p:txBody>
      </p:sp>
    </p:spTree>
    <p:extLst>
      <p:ext uri="{BB962C8B-B14F-4D97-AF65-F5344CB8AC3E}">
        <p14:creationId xmlns:p14="http://schemas.microsoft.com/office/powerpoint/2010/main" val="2023242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95736" y="332656"/>
            <a:ext cx="4032448" cy="864096"/>
          </a:xfrm>
          <a:prstGeom prst="ellipse">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Cross-linking reaction in the synthesis of PU</a:t>
            </a:r>
            <a:endParaRPr lang="en-US" sz="2400" dirty="0">
              <a:solidFill>
                <a:schemeClr val="tx1"/>
              </a:solidFill>
            </a:endParaRPr>
          </a:p>
        </p:txBody>
      </p:sp>
      <p:sp>
        <p:nvSpPr>
          <p:cNvPr id="5" name="Rectangle 4"/>
          <p:cNvSpPr/>
          <p:nvPr/>
        </p:nvSpPr>
        <p:spPr>
          <a:xfrm>
            <a:off x="107504" y="1268760"/>
            <a:ext cx="8856984" cy="547260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DrWhidad\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484784"/>
            <a:ext cx="7920880" cy="485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97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8640"/>
            <a:ext cx="8856984" cy="64807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1" name="Picture 3" descr="C:\Users\DrWhidad\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80928"/>
            <a:ext cx="8208912"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9552" y="476672"/>
            <a:ext cx="8208912" cy="2088232"/>
          </a:xfrm>
          <a:prstGeom prst="rect">
            <a:avLst/>
          </a:prstGeom>
          <a:solidFill>
            <a:schemeClr val="accent6">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When the </a:t>
            </a:r>
            <a:r>
              <a:rPr lang="en-US" sz="2000" b="1" dirty="0" err="1">
                <a:solidFill>
                  <a:schemeClr val="tx1"/>
                </a:solidFill>
              </a:rPr>
              <a:t>isocyanate</a:t>
            </a:r>
            <a:r>
              <a:rPr lang="en-US" sz="2000" b="1" dirty="0">
                <a:solidFill>
                  <a:schemeClr val="tx1"/>
                </a:solidFill>
              </a:rPr>
              <a:t> groups react with alcohol  ( the essential reaction ) , the reaction is exothermic and reversible , so amine , urea, amide and urethane linkage are formed.</a:t>
            </a:r>
          </a:p>
        </p:txBody>
      </p:sp>
    </p:spTree>
    <p:extLst>
      <p:ext uri="{BB962C8B-B14F-4D97-AF65-F5344CB8AC3E}">
        <p14:creationId xmlns:p14="http://schemas.microsoft.com/office/powerpoint/2010/main" val="639652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0"/>
            <a:ext cx="8568952" cy="64807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DrWhidad\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548680"/>
            <a:ext cx="8136904" cy="59046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12160" y="5877271"/>
            <a:ext cx="1656184" cy="4320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buiret</a:t>
            </a:r>
            <a:endParaRPr lang="en-US" sz="2000" b="1" dirty="0">
              <a:solidFill>
                <a:schemeClr val="tx1"/>
              </a:solidFill>
            </a:endParaRPr>
          </a:p>
        </p:txBody>
      </p:sp>
      <p:sp>
        <p:nvSpPr>
          <p:cNvPr id="7" name="Rectangle 6"/>
          <p:cNvSpPr/>
          <p:nvPr/>
        </p:nvSpPr>
        <p:spPr>
          <a:xfrm>
            <a:off x="2267744" y="5877271"/>
            <a:ext cx="1656184" cy="4320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allophate</a:t>
            </a:r>
            <a:endParaRPr lang="en-US" sz="2000" b="1" dirty="0">
              <a:solidFill>
                <a:schemeClr val="tx1"/>
              </a:solidFill>
            </a:endParaRPr>
          </a:p>
        </p:txBody>
      </p:sp>
    </p:spTree>
    <p:extLst>
      <p:ext uri="{BB962C8B-B14F-4D97-AF65-F5344CB8AC3E}">
        <p14:creationId xmlns:p14="http://schemas.microsoft.com/office/powerpoint/2010/main" val="1160564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95736" y="116632"/>
            <a:ext cx="4680520" cy="432048"/>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Oligomerization</a:t>
            </a:r>
            <a:endParaRPr lang="en-US" sz="2400" b="1" dirty="0">
              <a:solidFill>
                <a:schemeClr val="tx1"/>
              </a:solidFill>
            </a:endParaRPr>
          </a:p>
        </p:txBody>
      </p:sp>
      <p:sp>
        <p:nvSpPr>
          <p:cNvPr id="5" name="Rectangle 4"/>
          <p:cNvSpPr/>
          <p:nvPr/>
        </p:nvSpPr>
        <p:spPr>
          <a:xfrm>
            <a:off x="225162" y="548680"/>
            <a:ext cx="8712968" cy="141860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Isocyanates</a:t>
            </a:r>
            <a:r>
              <a:rPr lang="en-US" sz="2000" b="1" dirty="0" smtClean="0">
                <a:solidFill>
                  <a:schemeClr val="tx1"/>
                </a:solidFill>
              </a:rPr>
              <a:t> also react among each other under specific conditions or if special catalyst such as </a:t>
            </a:r>
            <a:r>
              <a:rPr lang="en-US" sz="2000" b="1" dirty="0" err="1" smtClean="0">
                <a:solidFill>
                  <a:schemeClr val="tx1"/>
                </a:solidFill>
              </a:rPr>
              <a:t>trialkylphosphines</a:t>
            </a:r>
            <a:r>
              <a:rPr lang="en-US" sz="2000" b="1" dirty="0" smtClean="0">
                <a:solidFill>
                  <a:schemeClr val="tx1"/>
                </a:solidFill>
              </a:rPr>
              <a:t> .In these reactions , products such as </a:t>
            </a:r>
            <a:r>
              <a:rPr lang="en-US" sz="2000" b="1" dirty="0" err="1" smtClean="0">
                <a:solidFill>
                  <a:schemeClr val="tx1"/>
                </a:solidFill>
              </a:rPr>
              <a:t>isocyanurates</a:t>
            </a:r>
            <a:r>
              <a:rPr lang="en-US" sz="2000" b="1" dirty="0" smtClean="0">
                <a:solidFill>
                  <a:schemeClr val="tx1"/>
                </a:solidFill>
              </a:rPr>
              <a:t> ( </a:t>
            </a:r>
            <a:r>
              <a:rPr lang="en-US" sz="2000" b="1" dirty="0" err="1" smtClean="0">
                <a:solidFill>
                  <a:schemeClr val="tx1"/>
                </a:solidFill>
              </a:rPr>
              <a:t>trimers</a:t>
            </a:r>
            <a:r>
              <a:rPr lang="en-US" sz="2000" b="1" dirty="0" smtClean="0">
                <a:solidFill>
                  <a:schemeClr val="tx1"/>
                </a:solidFill>
              </a:rPr>
              <a:t> ), </a:t>
            </a:r>
            <a:r>
              <a:rPr lang="en-US" sz="2000" b="1" dirty="0" err="1" smtClean="0">
                <a:solidFill>
                  <a:schemeClr val="tx1"/>
                </a:solidFill>
              </a:rPr>
              <a:t>uretdiones</a:t>
            </a:r>
            <a:r>
              <a:rPr lang="en-US" sz="2000" b="1" dirty="0" smtClean="0">
                <a:solidFill>
                  <a:schemeClr val="tx1"/>
                </a:solidFill>
              </a:rPr>
              <a:t> (dimers )  or </a:t>
            </a:r>
            <a:r>
              <a:rPr lang="en-US" sz="2000" b="1" dirty="0" err="1" smtClean="0">
                <a:solidFill>
                  <a:schemeClr val="tx1"/>
                </a:solidFill>
              </a:rPr>
              <a:t>carbodiimides</a:t>
            </a:r>
            <a:r>
              <a:rPr lang="en-US" sz="2000" b="1" dirty="0" smtClean="0">
                <a:solidFill>
                  <a:schemeClr val="tx1"/>
                </a:solidFill>
              </a:rPr>
              <a:t> are </a:t>
            </a:r>
            <a:r>
              <a:rPr lang="en-US" sz="2000" b="1" dirty="0" err="1" smtClean="0">
                <a:solidFill>
                  <a:schemeClr val="tx1"/>
                </a:solidFill>
              </a:rPr>
              <a:t>formed.Isocyanates</a:t>
            </a:r>
            <a:r>
              <a:rPr lang="en-US" sz="2000" b="1" dirty="0" smtClean="0">
                <a:solidFill>
                  <a:schemeClr val="tx1"/>
                </a:solidFill>
              </a:rPr>
              <a:t> undergo </a:t>
            </a:r>
            <a:r>
              <a:rPr lang="en-US" sz="2000" b="1" dirty="0" err="1" smtClean="0">
                <a:solidFill>
                  <a:schemeClr val="tx1"/>
                </a:solidFill>
              </a:rPr>
              <a:t>cyclo</a:t>
            </a:r>
            <a:r>
              <a:rPr lang="en-US" sz="2000" b="1" dirty="0" smtClean="0">
                <a:solidFill>
                  <a:schemeClr val="tx1"/>
                </a:solidFill>
              </a:rPr>
              <a:t>-addition reaction across two </a:t>
            </a:r>
            <a:endParaRPr lang="en-US" sz="2000" b="1" dirty="0">
              <a:solidFill>
                <a:schemeClr val="tx1"/>
              </a:solidFill>
            </a:endParaRPr>
          </a:p>
        </p:txBody>
      </p:sp>
      <p:pic>
        <p:nvPicPr>
          <p:cNvPr id="4099" name="Picture 3" descr="C:\Users\DrWhidad\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49" y="1628800"/>
            <a:ext cx="409575" cy="2375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5162" y="2060848"/>
            <a:ext cx="8712968" cy="46805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C:\Users\DrWhidad\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04864"/>
            <a:ext cx="8280920"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4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701" y="247584"/>
            <a:ext cx="8712968" cy="644429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475656" y="247585"/>
            <a:ext cx="5472608" cy="5171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OH Crosslinking </a:t>
            </a:r>
            <a:r>
              <a:rPr lang="ar-IQ" sz="2000" b="1" dirty="0" smtClean="0">
                <a:solidFill>
                  <a:schemeClr val="tx1"/>
                </a:solidFill>
              </a:rPr>
              <a:t>/</a:t>
            </a:r>
            <a:r>
              <a:rPr lang="en-US" sz="2000" b="1" dirty="0" smtClean="0">
                <a:solidFill>
                  <a:schemeClr val="tx1"/>
                </a:solidFill>
              </a:rPr>
              <a:t>Chain extender</a:t>
            </a:r>
            <a:endParaRPr lang="en-US" sz="2000" b="1" dirty="0">
              <a:solidFill>
                <a:schemeClr val="tx1"/>
              </a:solidFill>
            </a:endParaRPr>
          </a:p>
        </p:txBody>
      </p:sp>
      <p:pic>
        <p:nvPicPr>
          <p:cNvPr id="5122" name="Picture 2" descr="C:\Users\DrWhidad\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853062"/>
            <a:ext cx="7221537" cy="187220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1802876" y="3987544"/>
            <a:ext cx="5544617" cy="5040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NH Crosslinking </a:t>
            </a:r>
            <a:r>
              <a:rPr lang="ar-IQ" sz="2000" b="1" dirty="0" smtClean="0">
                <a:solidFill>
                  <a:schemeClr val="tx1"/>
                </a:solidFill>
              </a:rPr>
              <a:t>/</a:t>
            </a:r>
            <a:r>
              <a:rPr lang="en-US" sz="2000" b="1" dirty="0" smtClean="0">
                <a:solidFill>
                  <a:schemeClr val="tx1"/>
                </a:solidFill>
              </a:rPr>
              <a:t>Chain extender</a:t>
            </a:r>
            <a:endParaRPr lang="en-US" sz="2000" b="1" dirty="0">
              <a:solidFill>
                <a:schemeClr val="tx1"/>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491601"/>
            <a:ext cx="7221537" cy="203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43608" y="2924944"/>
            <a:ext cx="7221536" cy="1062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The cross linking density of polyurethane  can be controlled using chain extender and its property thereby influence </a:t>
            </a:r>
            <a:endParaRPr lang="en-US" b="1" dirty="0">
              <a:solidFill>
                <a:schemeClr val="tx1"/>
              </a:solidFill>
            </a:endParaRPr>
          </a:p>
        </p:txBody>
      </p:sp>
    </p:spTree>
    <p:extLst>
      <p:ext uri="{BB962C8B-B14F-4D97-AF65-F5344CB8AC3E}">
        <p14:creationId xmlns:p14="http://schemas.microsoft.com/office/powerpoint/2010/main" val="252395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36466" y="116632"/>
            <a:ext cx="4392488"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rPr>
              <a:t>Types of Polyurethane</a:t>
            </a:r>
            <a:endParaRPr lang="en-US" sz="2400" b="1" u="sng" dirty="0">
              <a:solidFill>
                <a:schemeClr val="tx1"/>
              </a:solidFill>
            </a:endParaRPr>
          </a:p>
        </p:txBody>
      </p:sp>
      <p:sp>
        <p:nvSpPr>
          <p:cNvPr id="5" name="Rectangle 4"/>
          <p:cNvSpPr/>
          <p:nvPr/>
        </p:nvSpPr>
        <p:spPr>
          <a:xfrm>
            <a:off x="539552" y="1052736"/>
            <a:ext cx="7632848" cy="6480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Rigid Foam and Flexible  Foam</a:t>
            </a:r>
            <a:endParaRPr lang="en-US" sz="2400" b="1"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6406"/>
            <a:ext cx="792088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flipH="1">
            <a:off x="6633943" y="2225533"/>
            <a:ext cx="530345" cy="129614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flipH="1">
            <a:off x="5508104" y="3933056"/>
            <a:ext cx="530345" cy="129614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64288" y="1958171"/>
            <a:ext cx="1705334" cy="39070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Pores Structure</a:t>
            </a:r>
            <a:endParaRPr lang="en-US" b="1" dirty="0">
              <a:solidFill>
                <a:schemeClr val="tx1"/>
              </a:solidFill>
            </a:endParaRPr>
          </a:p>
        </p:txBody>
      </p:sp>
    </p:spTree>
    <p:extLst>
      <p:ext uri="{BB962C8B-B14F-4D97-AF65-F5344CB8AC3E}">
        <p14:creationId xmlns:p14="http://schemas.microsoft.com/office/powerpoint/2010/main" val="55084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856984" cy="64807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771800" y="296652"/>
            <a:ext cx="3528392" cy="50405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rPr>
              <a:t>Catalysts</a:t>
            </a:r>
            <a:endParaRPr lang="en-US" sz="2400" b="1" u="sng" dirty="0">
              <a:solidFill>
                <a:schemeClr val="tx1"/>
              </a:solidFill>
            </a:endParaRPr>
          </a:p>
        </p:txBody>
      </p:sp>
      <p:sp>
        <p:nvSpPr>
          <p:cNvPr id="6" name="Rectangle 5"/>
          <p:cNvSpPr/>
          <p:nvPr/>
        </p:nvSpPr>
        <p:spPr>
          <a:xfrm>
            <a:off x="323528" y="800708"/>
            <a:ext cx="8424936" cy="216024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Catalysts have a key role in PU production being required to maintain a balance between the reaction of </a:t>
            </a:r>
            <a:r>
              <a:rPr lang="en-US" sz="2000" b="1" dirty="0" err="1" smtClean="0">
                <a:solidFill>
                  <a:schemeClr val="tx1"/>
                </a:solidFill>
              </a:rPr>
              <a:t>isocyanate</a:t>
            </a:r>
            <a:r>
              <a:rPr lang="en-US" sz="2000" b="1" dirty="0" smtClean="0">
                <a:solidFill>
                  <a:schemeClr val="tx1"/>
                </a:solidFill>
              </a:rPr>
              <a:t> and </a:t>
            </a:r>
            <a:r>
              <a:rPr lang="en-US" sz="2000" b="1" dirty="0" err="1" smtClean="0">
                <a:solidFill>
                  <a:schemeClr val="tx1"/>
                </a:solidFill>
              </a:rPr>
              <a:t>polyol</a:t>
            </a:r>
            <a:r>
              <a:rPr lang="en-US" sz="2000" b="1" dirty="0" smtClean="0">
                <a:solidFill>
                  <a:schemeClr val="tx1"/>
                </a:solidFill>
              </a:rPr>
              <a:t> .So there are several catalysts used in the polyurethane synthesis  , the most  are </a:t>
            </a:r>
            <a:r>
              <a:rPr lang="en-US" sz="2000" b="1" u="sng" dirty="0" smtClean="0">
                <a:solidFill>
                  <a:srgbClr val="FF0000"/>
                </a:solidFill>
              </a:rPr>
              <a:t>tin </a:t>
            </a:r>
            <a:r>
              <a:rPr lang="en-US" sz="2000" b="1" u="sng" dirty="0" err="1" smtClean="0">
                <a:solidFill>
                  <a:srgbClr val="FF0000"/>
                </a:solidFill>
              </a:rPr>
              <a:t>octate</a:t>
            </a:r>
            <a:r>
              <a:rPr lang="en-US" sz="2000" b="1" u="sng" dirty="0" smtClean="0">
                <a:solidFill>
                  <a:srgbClr val="FF0000"/>
                </a:solidFill>
              </a:rPr>
              <a:t> </a:t>
            </a:r>
            <a:r>
              <a:rPr lang="en-US" sz="2000" b="1" u="sng" dirty="0" smtClean="0">
                <a:solidFill>
                  <a:schemeClr val="tx1"/>
                </a:solidFill>
              </a:rPr>
              <a:t>and </a:t>
            </a:r>
            <a:r>
              <a:rPr lang="en-US" sz="2000" b="1" u="sng" dirty="0" smtClean="0">
                <a:solidFill>
                  <a:srgbClr val="FF0000"/>
                </a:solidFill>
              </a:rPr>
              <a:t>ter</a:t>
            </a:r>
            <a:r>
              <a:rPr lang="en-US" sz="2000" b="1" u="sng" dirty="0" smtClean="0">
                <a:solidFill>
                  <a:schemeClr val="tx1"/>
                </a:solidFill>
              </a:rPr>
              <a:t>. amine catalyst.</a:t>
            </a:r>
            <a:endParaRPr lang="en-US" sz="2000" b="1" u="sng" dirty="0">
              <a:solidFill>
                <a:schemeClr val="tx1"/>
              </a:solidFill>
            </a:endParaRPr>
          </a:p>
        </p:txBody>
      </p:sp>
      <p:sp>
        <p:nvSpPr>
          <p:cNvPr id="7" name="Rectangle 6"/>
          <p:cNvSpPr/>
          <p:nvPr/>
        </p:nvSpPr>
        <p:spPr>
          <a:xfrm>
            <a:off x="323528" y="3068960"/>
            <a:ext cx="8424936" cy="29523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For polyurethane foam , two type of reactions take place .The </a:t>
            </a:r>
            <a:r>
              <a:rPr lang="en-US" sz="2000" b="1" dirty="0" err="1" smtClean="0">
                <a:solidFill>
                  <a:schemeClr val="tx1"/>
                </a:solidFill>
              </a:rPr>
              <a:t>isocyanate</a:t>
            </a:r>
            <a:r>
              <a:rPr lang="en-US" sz="2000" b="1" dirty="0" smtClean="0">
                <a:solidFill>
                  <a:schemeClr val="tx1"/>
                </a:solidFill>
              </a:rPr>
              <a:t>-hydroxyl and the </a:t>
            </a:r>
            <a:r>
              <a:rPr lang="en-US" sz="2000" b="1" dirty="0" err="1" smtClean="0">
                <a:solidFill>
                  <a:schemeClr val="tx1"/>
                </a:solidFill>
              </a:rPr>
              <a:t>isocyanate</a:t>
            </a:r>
            <a:r>
              <a:rPr lang="en-US" sz="2000" b="1" dirty="0" smtClean="0">
                <a:solidFill>
                  <a:schemeClr val="tx1"/>
                </a:solidFill>
              </a:rPr>
              <a:t> –water </a:t>
            </a:r>
            <a:r>
              <a:rPr lang="en-US" sz="2000" b="1" dirty="0" err="1" smtClean="0">
                <a:solidFill>
                  <a:schemeClr val="tx1"/>
                </a:solidFill>
              </a:rPr>
              <a:t>reaction.Hence</a:t>
            </a:r>
            <a:r>
              <a:rPr lang="en-US" sz="2000" b="1" dirty="0" smtClean="0">
                <a:solidFill>
                  <a:schemeClr val="tx1"/>
                </a:solidFill>
              </a:rPr>
              <a:t> two catalysts are necessary .Tin catalysts promote mainly </a:t>
            </a:r>
            <a:r>
              <a:rPr lang="en-US" sz="2000" b="1" dirty="0" err="1" smtClean="0">
                <a:solidFill>
                  <a:schemeClr val="tx1"/>
                </a:solidFill>
              </a:rPr>
              <a:t>isocyanate</a:t>
            </a:r>
            <a:r>
              <a:rPr lang="en-US" sz="2000" b="1" dirty="0" smtClean="0">
                <a:solidFill>
                  <a:schemeClr val="tx1"/>
                </a:solidFill>
              </a:rPr>
              <a:t> – hydroxyl reaction and they are called  gelation catalyst. In contrast , </a:t>
            </a:r>
            <a:r>
              <a:rPr lang="en-US" sz="2000" b="1" dirty="0" err="1" smtClean="0">
                <a:solidFill>
                  <a:schemeClr val="tx1"/>
                </a:solidFill>
              </a:rPr>
              <a:t>ter.amine</a:t>
            </a:r>
            <a:r>
              <a:rPr lang="en-US" sz="2000" b="1" dirty="0" smtClean="0">
                <a:solidFill>
                  <a:schemeClr val="tx1"/>
                </a:solidFill>
              </a:rPr>
              <a:t> catalyst accelerate the </a:t>
            </a:r>
            <a:r>
              <a:rPr lang="en-US" sz="2000" b="1" dirty="0" err="1" smtClean="0">
                <a:solidFill>
                  <a:schemeClr val="tx1"/>
                </a:solidFill>
              </a:rPr>
              <a:t>isocyanate</a:t>
            </a:r>
            <a:r>
              <a:rPr lang="en-US" sz="2000" b="1" dirty="0" smtClean="0">
                <a:solidFill>
                  <a:schemeClr val="tx1"/>
                </a:solidFill>
              </a:rPr>
              <a:t> –water reaction, which generates carbon dioxide gas and they are called as  blowing catalyst .A good balance of gelation vs. blowing agents  results in open cell </a:t>
            </a:r>
            <a:r>
              <a:rPr lang="en-US" sz="2000" b="1" dirty="0" err="1" smtClean="0">
                <a:solidFill>
                  <a:schemeClr val="tx1"/>
                </a:solidFill>
              </a:rPr>
              <a:t>foams.A</a:t>
            </a:r>
            <a:r>
              <a:rPr lang="en-US" sz="2000" b="1" dirty="0" smtClean="0">
                <a:solidFill>
                  <a:schemeClr val="tx1"/>
                </a:solidFill>
              </a:rPr>
              <a:t> great amount of blowing results in collapsed foams and </a:t>
            </a:r>
            <a:r>
              <a:rPr lang="en-US" sz="2000" b="1" dirty="0" err="1" smtClean="0">
                <a:solidFill>
                  <a:schemeClr val="tx1"/>
                </a:solidFill>
              </a:rPr>
              <a:t>agreater</a:t>
            </a:r>
            <a:r>
              <a:rPr lang="en-US" sz="2000" b="1" dirty="0" smtClean="0">
                <a:solidFill>
                  <a:schemeClr val="tx1"/>
                </a:solidFill>
              </a:rPr>
              <a:t> amount of gelation results in closed – cell foams and shrinkage</a:t>
            </a:r>
            <a:r>
              <a:rPr lang="en-US" dirty="0" smtClean="0">
                <a:solidFill>
                  <a:schemeClr val="tx1"/>
                </a:solidFill>
              </a:rPr>
              <a:t>.</a:t>
            </a:r>
            <a:endParaRPr lang="en-US" dirty="0">
              <a:solidFill>
                <a:schemeClr val="tx1"/>
              </a:solidFill>
            </a:endParaRPr>
          </a:p>
        </p:txBody>
      </p:sp>
      <p:sp>
        <p:nvSpPr>
          <p:cNvPr id="2" name="Rectangle 1"/>
          <p:cNvSpPr/>
          <p:nvPr/>
        </p:nvSpPr>
        <p:spPr>
          <a:xfrm>
            <a:off x="323528" y="6165304"/>
            <a:ext cx="842493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Q: Why we use </a:t>
            </a:r>
            <a:r>
              <a:rPr lang="en-US" b="1" dirty="0" err="1" smtClean="0">
                <a:solidFill>
                  <a:schemeClr val="tx1"/>
                </a:solidFill>
              </a:rPr>
              <a:t>ter.amine</a:t>
            </a:r>
            <a:r>
              <a:rPr lang="en-US" b="1" dirty="0" smtClean="0">
                <a:solidFill>
                  <a:schemeClr val="tx1"/>
                </a:solidFill>
              </a:rPr>
              <a:t> as catalyst</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394574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856984" cy="662473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4513"/>
            <a:ext cx="828092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753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856984" cy="640871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352927"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596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79712" y="332656"/>
            <a:ext cx="4680520" cy="864096"/>
          </a:xfrm>
          <a:prstGeom prst="ellipse">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One –Component system</a:t>
            </a:r>
            <a:endParaRPr lang="en-US" sz="2400" b="1" dirty="0">
              <a:solidFill>
                <a:schemeClr val="tx1"/>
              </a:solidFill>
            </a:endParaRPr>
          </a:p>
        </p:txBody>
      </p:sp>
      <p:sp>
        <p:nvSpPr>
          <p:cNvPr id="5" name="Rectangle 4"/>
          <p:cNvSpPr/>
          <p:nvPr/>
        </p:nvSpPr>
        <p:spPr>
          <a:xfrm>
            <a:off x="107504" y="1340768"/>
            <a:ext cx="8928992" cy="5328592"/>
          </a:xfrm>
          <a:prstGeom prst="rect">
            <a:avLst/>
          </a:prstGeom>
          <a:solidFill>
            <a:schemeClr val="tx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With single component adhesives, the adhesive components are premixed in their final proportions. They are however </a:t>
            </a:r>
            <a:r>
              <a:rPr lang="en-US" sz="2000" b="1" u="sng" dirty="0">
                <a:solidFill>
                  <a:srgbClr val="FF0000"/>
                </a:solidFill>
              </a:rPr>
              <a:t>chemically blocked</a:t>
            </a:r>
            <a:r>
              <a:rPr lang="en-US" sz="2000" b="1" dirty="0">
                <a:solidFill>
                  <a:schemeClr val="tx1"/>
                </a:solidFill>
              </a:rPr>
              <a:t>. As long as they are not subjected to the specific conditions which activate the hardener they will not bond. </a:t>
            </a:r>
            <a:r>
              <a:rPr lang="en-US" sz="2000" b="1" u="sng" dirty="0">
                <a:solidFill>
                  <a:srgbClr val="FF0000"/>
                </a:solidFill>
              </a:rPr>
              <a:t>They require either high temperature or substances or media (light, humidity) from the surroundings to initiate the curing mechanism.</a:t>
            </a:r>
            <a:r>
              <a:rPr lang="en-US" sz="2000" b="1" dirty="0">
                <a:solidFill>
                  <a:schemeClr val="tx1"/>
                </a:solidFill>
              </a:rPr>
              <a:t> The containers in which this type of adhesive are transported and stored must be carefully chosen to prevent any undesired reactions. These adhesives are usually 100% solid systems. The six major sub-classes are: </a:t>
            </a:r>
            <a:endParaRPr lang="en-US" sz="2000" b="1" dirty="0" smtClean="0">
              <a:solidFill>
                <a:schemeClr val="tx1"/>
              </a:solidFill>
            </a:endParaRPr>
          </a:p>
          <a:p>
            <a:endParaRPr lang="en-US" sz="2000" b="1" dirty="0">
              <a:solidFill>
                <a:schemeClr val="tx1"/>
              </a:solidFill>
            </a:endParaRPr>
          </a:p>
          <a:p>
            <a:pPr lvl="0"/>
            <a:r>
              <a:rPr lang="en-US" sz="2000" b="1" dirty="0" smtClean="0">
                <a:solidFill>
                  <a:schemeClr val="tx1"/>
                </a:solidFill>
              </a:rPr>
              <a:t>1-Anaerobic</a:t>
            </a:r>
            <a:endParaRPr lang="en-US" sz="2000" b="1" dirty="0">
              <a:solidFill>
                <a:schemeClr val="tx1"/>
              </a:solidFill>
            </a:endParaRPr>
          </a:p>
          <a:p>
            <a:pPr lvl="0"/>
            <a:r>
              <a:rPr lang="en-US" sz="2000" b="1" dirty="0" smtClean="0">
                <a:solidFill>
                  <a:schemeClr val="tx1"/>
                </a:solidFill>
              </a:rPr>
              <a:t>2- Cyanoacrylates</a:t>
            </a:r>
            <a:endParaRPr lang="en-US" sz="2000" b="1" dirty="0">
              <a:solidFill>
                <a:schemeClr val="tx1"/>
              </a:solidFill>
            </a:endParaRPr>
          </a:p>
          <a:p>
            <a:pPr lvl="0"/>
            <a:r>
              <a:rPr lang="en-US" sz="2000" b="1" dirty="0" smtClean="0">
                <a:solidFill>
                  <a:schemeClr val="tx1"/>
                </a:solidFill>
              </a:rPr>
              <a:t>3- Heat </a:t>
            </a:r>
            <a:r>
              <a:rPr lang="en-US" sz="2000" b="1" dirty="0">
                <a:solidFill>
                  <a:schemeClr val="tx1"/>
                </a:solidFill>
              </a:rPr>
              <a:t>Cure</a:t>
            </a:r>
          </a:p>
          <a:p>
            <a:pPr lvl="0"/>
            <a:r>
              <a:rPr lang="en-US" sz="2000" b="1" dirty="0" smtClean="0">
                <a:solidFill>
                  <a:schemeClr val="tx1"/>
                </a:solidFill>
              </a:rPr>
              <a:t>4- Moisture </a:t>
            </a:r>
            <a:r>
              <a:rPr lang="en-US" sz="2000" b="1" dirty="0">
                <a:solidFill>
                  <a:schemeClr val="tx1"/>
                </a:solidFill>
              </a:rPr>
              <a:t>Cure</a:t>
            </a:r>
          </a:p>
          <a:p>
            <a:pPr lvl="0"/>
            <a:r>
              <a:rPr lang="en-US" sz="2000" b="1" dirty="0" smtClean="0">
                <a:solidFill>
                  <a:schemeClr val="tx1"/>
                </a:solidFill>
              </a:rPr>
              <a:t>5- Radiation </a:t>
            </a:r>
            <a:r>
              <a:rPr lang="en-US" sz="2000" b="1" dirty="0">
                <a:solidFill>
                  <a:schemeClr val="tx1"/>
                </a:solidFill>
              </a:rPr>
              <a:t>Cure</a:t>
            </a:r>
          </a:p>
          <a:p>
            <a:pPr lvl="0"/>
            <a:r>
              <a:rPr lang="en-US" sz="2000" b="1" dirty="0" smtClean="0">
                <a:solidFill>
                  <a:schemeClr val="tx1"/>
                </a:solidFill>
              </a:rPr>
              <a:t>6- Silicones</a:t>
            </a:r>
            <a:endParaRPr lang="en-US" sz="2000" b="1" dirty="0">
              <a:solidFill>
                <a:schemeClr val="tx1"/>
              </a:solidFill>
            </a:endParaRPr>
          </a:p>
        </p:txBody>
      </p:sp>
    </p:spTree>
    <p:extLst>
      <p:ext uri="{BB962C8B-B14F-4D97-AF65-F5344CB8AC3E}">
        <p14:creationId xmlns:p14="http://schemas.microsoft.com/office/powerpoint/2010/main" val="2473047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4087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DrWhidad\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7920880" cy="49685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15575" y="545535"/>
            <a:ext cx="5904656" cy="360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One component PU</a:t>
            </a:r>
            <a:r>
              <a:rPr lang="ar-IQ" b="1" dirty="0" smtClean="0">
                <a:solidFill>
                  <a:schemeClr val="tx1"/>
                </a:solidFill>
              </a:rPr>
              <a:t>/ </a:t>
            </a:r>
            <a:r>
              <a:rPr lang="en-US" b="1" dirty="0" smtClean="0">
                <a:solidFill>
                  <a:schemeClr val="tx1"/>
                </a:solidFill>
              </a:rPr>
              <a:t>blocked poly </a:t>
            </a:r>
            <a:r>
              <a:rPr lang="en-US" b="1" dirty="0" err="1" smtClean="0">
                <a:solidFill>
                  <a:schemeClr val="tx1"/>
                </a:solidFill>
              </a:rPr>
              <a:t>isocyanates</a:t>
            </a:r>
            <a:endParaRPr lang="en-US" b="1" dirty="0">
              <a:solidFill>
                <a:schemeClr val="tx1"/>
              </a:solidFill>
            </a:endParaRPr>
          </a:p>
        </p:txBody>
      </p:sp>
    </p:spTree>
    <p:extLst>
      <p:ext uri="{BB962C8B-B14F-4D97-AF65-F5344CB8AC3E}">
        <p14:creationId xmlns:p14="http://schemas.microsoft.com/office/powerpoint/2010/main" val="2665809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856984" cy="640871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DrWhidad\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496944" cy="590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366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60648"/>
            <a:ext cx="8856984" cy="640871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solidFill>
                  <a:schemeClr val="tx1"/>
                </a:solidFill>
              </a:rPr>
              <a:t>Q1</a:t>
            </a:r>
            <a:r>
              <a:rPr lang="en-US" sz="2400" b="1" dirty="0" smtClean="0">
                <a:solidFill>
                  <a:schemeClr val="tx1"/>
                </a:solidFill>
              </a:rPr>
              <a:t>-: By chemical equation show how to synthesis of unsaturated polyurethane from resorcinol .</a:t>
            </a:r>
          </a:p>
          <a:p>
            <a:r>
              <a:rPr lang="en-US" sz="2400" b="1" u="sng" dirty="0" smtClean="0">
                <a:solidFill>
                  <a:schemeClr val="tx1"/>
                </a:solidFill>
              </a:rPr>
              <a:t>Q2</a:t>
            </a:r>
            <a:r>
              <a:rPr lang="en-US" sz="2400" b="1" dirty="0" smtClean="0">
                <a:solidFill>
                  <a:schemeClr val="tx1"/>
                </a:solidFill>
              </a:rPr>
              <a:t>-: explain why use </a:t>
            </a:r>
            <a:r>
              <a:rPr lang="en-US" sz="2400" b="1" dirty="0" err="1" smtClean="0">
                <a:solidFill>
                  <a:schemeClr val="tx1"/>
                </a:solidFill>
              </a:rPr>
              <a:t>Ter.amine</a:t>
            </a:r>
            <a:r>
              <a:rPr lang="en-US" sz="2400" b="1" dirty="0" smtClean="0">
                <a:solidFill>
                  <a:schemeClr val="tx1"/>
                </a:solidFill>
              </a:rPr>
              <a:t> in state of primary and secondary amines  as catalyst in the synthesis of polyurethane .</a:t>
            </a:r>
          </a:p>
          <a:p>
            <a:r>
              <a:rPr lang="en-US" sz="2400" b="1" u="sng" dirty="0" smtClean="0">
                <a:solidFill>
                  <a:schemeClr val="tx1"/>
                </a:solidFill>
              </a:rPr>
              <a:t>Q3</a:t>
            </a:r>
            <a:r>
              <a:rPr lang="en-US" sz="2400" b="1" dirty="0" smtClean="0">
                <a:solidFill>
                  <a:schemeClr val="tx1"/>
                </a:solidFill>
              </a:rPr>
              <a:t>-: Polyurethane prepared by addition and condensation polymerization.</a:t>
            </a:r>
          </a:p>
          <a:p>
            <a:r>
              <a:rPr lang="en-US" sz="2400" b="1" u="sng" dirty="0" smtClean="0">
                <a:solidFill>
                  <a:schemeClr val="tx1"/>
                </a:solidFill>
              </a:rPr>
              <a:t>Q4</a:t>
            </a:r>
            <a:r>
              <a:rPr lang="en-US" sz="2400" b="1" dirty="0" smtClean="0">
                <a:solidFill>
                  <a:schemeClr val="tx1"/>
                </a:solidFill>
              </a:rPr>
              <a:t>-: Explain how the one component polyurethane be cured .</a:t>
            </a:r>
          </a:p>
          <a:p>
            <a:r>
              <a:rPr lang="en-US" sz="2400" b="1" u="sng" dirty="0" smtClean="0">
                <a:solidFill>
                  <a:schemeClr val="tx1"/>
                </a:solidFill>
              </a:rPr>
              <a:t>Q5</a:t>
            </a:r>
            <a:r>
              <a:rPr lang="en-US" sz="2400" b="1" dirty="0" smtClean="0">
                <a:solidFill>
                  <a:schemeClr val="tx1"/>
                </a:solidFill>
              </a:rPr>
              <a:t>-: For physical foaming its preferred to use HCs compounds more thane CHCs compounds.</a:t>
            </a:r>
          </a:p>
          <a:p>
            <a:r>
              <a:rPr lang="en-US" sz="2400" b="1" u="sng" dirty="0" smtClean="0">
                <a:solidFill>
                  <a:schemeClr val="tx1"/>
                </a:solidFill>
              </a:rPr>
              <a:t>Q6</a:t>
            </a:r>
            <a:r>
              <a:rPr lang="en-US" sz="2400" b="1" dirty="0" smtClean="0">
                <a:solidFill>
                  <a:schemeClr val="tx1"/>
                </a:solidFill>
              </a:rPr>
              <a:t>-: Explain by chemical equation the cross –linking reaction accrued in the polyurethane synthesis.</a:t>
            </a:r>
          </a:p>
          <a:p>
            <a:r>
              <a:rPr lang="en-US" sz="2400" b="1" u="sng" dirty="0" smtClean="0">
                <a:solidFill>
                  <a:schemeClr val="tx1"/>
                </a:solidFill>
              </a:rPr>
              <a:t>Q7</a:t>
            </a:r>
            <a:r>
              <a:rPr lang="en-US" sz="2400" b="1" dirty="0" smtClean="0">
                <a:solidFill>
                  <a:schemeClr val="tx1"/>
                </a:solidFill>
              </a:rPr>
              <a:t>-: What is the best characteristic phenomena for polyurethane synthesis. </a:t>
            </a:r>
            <a:endParaRPr lang="en-US" sz="2400" b="1" dirty="0">
              <a:solidFill>
                <a:schemeClr val="tx1"/>
              </a:solidFill>
            </a:endParaRPr>
          </a:p>
        </p:txBody>
      </p:sp>
    </p:spTree>
    <p:extLst>
      <p:ext uri="{BB962C8B-B14F-4D97-AF65-F5344CB8AC3E}">
        <p14:creationId xmlns:p14="http://schemas.microsoft.com/office/powerpoint/2010/main" val="2600100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00689"/>
            <a:ext cx="8712968" cy="64087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Using polyurethane foam at hom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534" y="2318658"/>
            <a:ext cx="3714750" cy="3918654"/>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pic>
        <p:nvPicPr>
          <p:cNvPr id="1028" name="Picture 4" descr="Technician spraying foam insulation using Plural Component Gun for polyurethane foam - Repair tool in the white protect suit applies a construction foam from the gun to the roof of a warehouse. ">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484784"/>
            <a:ext cx="3714750" cy="3744416"/>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sp>
        <p:nvSpPr>
          <p:cNvPr id="5" name="Rectangle 4"/>
          <p:cNvSpPr/>
          <p:nvPr/>
        </p:nvSpPr>
        <p:spPr>
          <a:xfrm>
            <a:off x="1250139" y="692696"/>
            <a:ext cx="7416824" cy="1584176"/>
          </a:xfrm>
          <a:prstGeom prst="rect">
            <a:avLst/>
          </a:prstGeom>
          <a:solidFill>
            <a:schemeClr val="accent3">
              <a:lumMod val="40000"/>
              <a:lumOff val="60000"/>
            </a:schemeClr>
          </a:solidFill>
          <a:ln>
            <a:noFill/>
          </a:ln>
          <a:effectLst>
            <a:outerShdw blurRad="184150" dist="241300" dir="11520000" sx="110000" sy="110000" algn="ctr">
              <a:srgbClr val="000000">
                <a:alpha val="18000"/>
              </a:srgbClr>
            </a:outerShdw>
          </a:effectLst>
          <a:scene3d>
            <a:camera prst="perspectiveContrastingRightFacing"/>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rgbClr val="002060"/>
                </a:solidFill>
              </a:rPr>
              <a:t>Thank you for your attention</a:t>
            </a:r>
            <a:endParaRPr lang="en-US" sz="4400" b="1" i="1" dirty="0">
              <a:solidFill>
                <a:srgbClr val="002060"/>
              </a:solidFill>
            </a:endParaRPr>
          </a:p>
        </p:txBody>
      </p:sp>
      <p:sp>
        <p:nvSpPr>
          <p:cNvPr id="6" name="Rectangle 5"/>
          <p:cNvSpPr/>
          <p:nvPr/>
        </p:nvSpPr>
        <p:spPr>
          <a:xfrm>
            <a:off x="3491880" y="5013176"/>
            <a:ext cx="3672408" cy="1008112"/>
          </a:xfrm>
          <a:prstGeom prst="rect">
            <a:avLst/>
          </a:prstGeom>
          <a:solidFill>
            <a:srgbClr val="FFC000"/>
          </a:solidFill>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Dr.Widad</a:t>
            </a:r>
            <a:r>
              <a:rPr lang="en-US" sz="3600" b="1" dirty="0" smtClean="0">
                <a:solidFill>
                  <a:schemeClr val="tx1"/>
                </a:solidFill>
              </a:rPr>
              <a:t> .</a:t>
            </a:r>
            <a:r>
              <a:rPr lang="en-US" sz="3600" b="1" dirty="0" err="1" smtClean="0">
                <a:solidFill>
                  <a:schemeClr val="tx1"/>
                </a:solidFill>
              </a:rPr>
              <a:t>Salih</a:t>
            </a:r>
            <a:endParaRPr lang="en-US" sz="3600" b="1" dirty="0">
              <a:solidFill>
                <a:schemeClr val="tx1"/>
              </a:solidFill>
            </a:endParaRPr>
          </a:p>
        </p:txBody>
      </p:sp>
    </p:spTree>
    <p:extLst>
      <p:ext uri="{BB962C8B-B14F-4D97-AF65-F5344CB8AC3E}">
        <p14:creationId xmlns:p14="http://schemas.microsoft.com/office/powerpoint/2010/main" val="223879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55776" y="188640"/>
            <a:ext cx="4032448" cy="5760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Introduction</a:t>
            </a:r>
            <a:endParaRPr lang="en-US" sz="2400" b="1" dirty="0">
              <a:solidFill>
                <a:schemeClr val="tx1"/>
              </a:solidFill>
            </a:endParaRPr>
          </a:p>
        </p:txBody>
      </p:sp>
      <p:sp>
        <p:nvSpPr>
          <p:cNvPr id="5" name="Rectangle 4"/>
          <p:cNvSpPr/>
          <p:nvPr/>
        </p:nvSpPr>
        <p:spPr>
          <a:xfrm>
            <a:off x="393325" y="1124744"/>
            <a:ext cx="8424936" cy="53919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rgbClr val="FF0000"/>
                </a:solidFill>
              </a:rPr>
              <a:t>Some</a:t>
            </a:r>
            <a:r>
              <a:rPr lang="en-US" sz="2000" b="1" dirty="0">
                <a:solidFill>
                  <a:schemeClr val="tx1"/>
                </a:solidFill>
              </a:rPr>
              <a:t> years ago plastic industries were using different kinds of foam </a:t>
            </a:r>
            <a:r>
              <a:rPr lang="en-US" sz="2000" b="1" dirty="0" smtClean="0">
                <a:solidFill>
                  <a:schemeClr val="tx1"/>
                </a:solidFill>
              </a:rPr>
              <a:t>compositions to produce a variety of plastic products such as polyethylene and expanded polystyrene until they discovered</a:t>
            </a:r>
            <a:r>
              <a:rPr lang="en-US" sz="2000" b="1" u="sng" dirty="0" smtClean="0">
                <a:solidFill>
                  <a:srgbClr val="FF0000"/>
                </a:solidFill>
              </a:rPr>
              <a:t> </a:t>
            </a:r>
            <a:r>
              <a:rPr lang="en-US" sz="2000" b="1" i="1" u="sng" dirty="0" smtClean="0">
                <a:solidFill>
                  <a:schemeClr val="tx1"/>
                </a:solidFill>
              </a:rPr>
              <a:t>polyurethane</a:t>
            </a:r>
            <a:r>
              <a:rPr lang="en-US" sz="2000" b="1" u="sng" dirty="0" smtClean="0">
                <a:solidFill>
                  <a:srgbClr val="FF0000"/>
                </a:solidFill>
              </a:rPr>
              <a:t> </a:t>
            </a:r>
            <a:r>
              <a:rPr lang="en-US" sz="2000" b="1" dirty="0" smtClean="0">
                <a:solidFill>
                  <a:schemeClr val="tx1"/>
                </a:solidFill>
              </a:rPr>
              <a:t>and that it could be altered in many different ways.</a:t>
            </a:r>
          </a:p>
          <a:p>
            <a:pPr algn="ctr"/>
            <a:r>
              <a:rPr lang="en-US" sz="2000" b="1" u="sng" dirty="0">
                <a:solidFill>
                  <a:srgbClr val="FF0000"/>
                </a:solidFill>
              </a:rPr>
              <a:t>Polyurethane</a:t>
            </a:r>
            <a:r>
              <a:rPr lang="en-US" sz="2000" b="1" dirty="0">
                <a:solidFill>
                  <a:schemeClr val="tx1"/>
                </a:solidFill>
              </a:rPr>
              <a:t> was produced by the </a:t>
            </a:r>
            <a:r>
              <a:rPr lang="en-US" sz="2000" b="1" dirty="0" smtClean="0">
                <a:solidFill>
                  <a:schemeClr val="tx1"/>
                </a:solidFill>
              </a:rPr>
              <a:t>addition polymerization of different formulations between </a:t>
            </a:r>
            <a:r>
              <a:rPr lang="en-US" sz="2000" b="1" dirty="0" err="1" smtClean="0">
                <a:solidFill>
                  <a:schemeClr val="tx1"/>
                </a:solidFill>
              </a:rPr>
              <a:t>isocyanates</a:t>
            </a:r>
            <a:r>
              <a:rPr lang="en-US" sz="2000" b="1" dirty="0" smtClean="0">
                <a:solidFill>
                  <a:schemeClr val="tx1"/>
                </a:solidFill>
              </a:rPr>
              <a:t> and </a:t>
            </a:r>
            <a:r>
              <a:rPr lang="en-US" sz="2000" b="1" dirty="0" err="1" smtClean="0">
                <a:solidFill>
                  <a:schemeClr val="tx1"/>
                </a:solidFill>
              </a:rPr>
              <a:t>polyols</a:t>
            </a:r>
            <a:r>
              <a:rPr lang="en-US" sz="2000" b="1" dirty="0" smtClean="0">
                <a:solidFill>
                  <a:schemeClr val="tx1"/>
                </a:solidFill>
              </a:rPr>
              <a:t> to get the desired polymer. </a:t>
            </a:r>
          </a:p>
          <a:p>
            <a:pPr algn="ctr"/>
            <a:r>
              <a:rPr lang="en-US" sz="2000" b="1" u="sng" dirty="0">
                <a:solidFill>
                  <a:srgbClr val="FF0000"/>
                </a:solidFill>
              </a:rPr>
              <a:t>Additives</a:t>
            </a:r>
            <a:r>
              <a:rPr lang="en-US" sz="2000" b="1" dirty="0">
                <a:solidFill>
                  <a:schemeClr val="tx1"/>
                </a:solidFill>
              </a:rPr>
              <a:t> were also used according to the process and type of</a:t>
            </a:r>
          </a:p>
          <a:p>
            <a:pPr algn="ctr"/>
            <a:r>
              <a:rPr lang="en-US" sz="2000" b="1" dirty="0">
                <a:solidFill>
                  <a:schemeClr val="tx1"/>
                </a:solidFill>
              </a:rPr>
              <a:t>product required.</a:t>
            </a:r>
            <a:endParaRPr lang="en-US" sz="2000" b="1" dirty="0" smtClean="0">
              <a:solidFill>
                <a:schemeClr val="tx1"/>
              </a:solidFill>
            </a:endParaRPr>
          </a:p>
          <a:p>
            <a:pPr algn="ctr"/>
            <a:r>
              <a:rPr lang="en-US" sz="2000" b="1" u="sng" dirty="0">
                <a:solidFill>
                  <a:srgbClr val="FF0000"/>
                </a:solidFill>
              </a:rPr>
              <a:t>Foams</a:t>
            </a:r>
            <a:r>
              <a:rPr lang="en-US" sz="2000" b="1" dirty="0">
                <a:solidFill>
                  <a:schemeClr val="tx1"/>
                </a:solidFill>
              </a:rPr>
              <a:t> </a:t>
            </a:r>
            <a:r>
              <a:rPr lang="en-US" sz="2000" b="1" dirty="0" smtClean="0">
                <a:solidFill>
                  <a:schemeClr val="tx1"/>
                </a:solidFill>
              </a:rPr>
              <a:t>are cushiony materials formed by the creation of gas bubbles in a base material such as natural rubber, synthetic rubber or other elastomeric materials. </a:t>
            </a:r>
          </a:p>
          <a:p>
            <a:pPr algn="ctr"/>
            <a:r>
              <a:rPr lang="en-US" sz="2000" b="1" u="sng" dirty="0">
                <a:solidFill>
                  <a:srgbClr val="FF0000"/>
                </a:solidFill>
              </a:rPr>
              <a:t>A plastic </a:t>
            </a:r>
            <a:r>
              <a:rPr lang="en-US" sz="2000" b="1" dirty="0">
                <a:solidFill>
                  <a:schemeClr val="tx1"/>
                </a:solidFill>
              </a:rPr>
              <a:t>or </a:t>
            </a:r>
            <a:r>
              <a:rPr lang="en-US" sz="2000" b="1" dirty="0" smtClean="0">
                <a:solidFill>
                  <a:schemeClr val="tx1"/>
                </a:solidFill>
              </a:rPr>
              <a:t>also known as polymeric foam material consists of a gas phase dispersed in a solid plastic phase and derives its properties from both. The dispersed phase of the foam is usually called the internal phase (air or gases), whereas the continuous phase, external polymeric material)</a:t>
            </a:r>
          </a:p>
          <a:p>
            <a:endParaRPr lang="en-US" sz="2000" b="1" dirty="0" smtClean="0">
              <a:solidFill>
                <a:schemeClr val="tx1"/>
              </a:solidFill>
            </a:endParaRPr>
          </a:p>
        </p:txBody>
      </p:sp>
    </p:spTree>
    <p:extLst>
      <p:ext uri="{BB962C8B-B14F-4D97-AF65-F5344CB8AC3E}">
        <p14:creationId xmlns:p14="http://schemas.microsoft.com/office/powerpoint/2010/main" val="422176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0"/>
            <a:ext cx="8424936" cy="316835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FF0000"/>
                </a:solidFill>
              </a:rPr>
              <a:t>During</a:t>
            </a:r>
            <a:r>
              <a:rPr lang="en-US" sz="2000" b="1" dirty="0" smtClean="0">
                <a:solidFill>
                  <a:schemeClr val="tx1"/>
                </a:solidFill>
              </a:rPr>
              <a:t> the late 1930s ,Otto Bayer and co-workers pioneered the chemistry of polyurethane . A Technology which led to the advent of polyurethane for a </a:t>
            </a:r>
            <a:r>
              <a:rPr lang="en-US" sz="2000" b="1" dirty="0" err="1" smtClean="0">
                <a:solidFill>
                  <a:schemeClr val="tx1"/>
                </a:solidFill>
              </a:rPr>
              <a:t>varity</a:t>
            </a:r>
            <a:r>
              <a:rPr lang="en-US" sz="2000" b="1" dirty="0" smtClean="0">
                <a:solidFill>
                  <a:schemeClr val="tx1"/>
                </a:solidFill>
              </a:rPr>
              <a:t> of applications  .</a:t>
            </a:r>
          </a:p>
          <a:p>
            <a:r>
              <a:rPr lang="en-US" sz="2000" b="1" u="sng" dirty="0" smtClean="0">
                <a:solidFill>
                  <a:srgbClr val="FF0000"/>
                </a:solidFill>
              </a:rPr>
              <a:t>Since</a:t>
            </a:r>
            <a:r>
              <a:rPr lang="en-US" sz="2000" b="1" dirty="0" smtClean="0">
                <a:solidFill>
                  <a:schemeClr val="tx1"/>
                </a:solidFill>
              </a:rPr>
              <a:t> 1955 </a:t>
            </a:r>
            <a:r>
              <a:rPr lang="en-US" sz="2000" b="1" dirty="0" err="1" smtClean="0">
                <a:solidFill>
                  <a:schemeClr val="tx1"/>
                </a:solidFill>
              </a:rPr>
              <a:t>Mobay</a:t>
            </a:r>
            <a:r>
              <a:rPr lang="en-US" sz="2000" b="1" dirty="0" smtClean="0">
                <a:solidFill>
                  <a:schemeClr val="tx1"/>
                </a:solidFill>
              </a:rPr>
              <a:t> Corporation has introduced a variety of monomeric and polymeric </a:t>
            </a:r>
            <a:r>
              <a:rPr lang="en-US" sz="2000" b="1" dirty="0" err="1" smtClean="0">
                <a:solidFill>
                  <a:schemeClr val="tx1"/>
                </a:solidFill>
              </a:rPr>
              <a:t>isocyanates</a:t>
            </a:r>
            <a:r>
              <a:rPr lang="en-US" sz="2000" b="1" dirty="0" smtClean="0">
                <a:solidFill>
                  <a:schemeClr val="tx1"/>
                </a:solidFill>
              </a:rPr>
              <a:t>, like polyesters , polyether's , melamine and urea derivatives  and acrylic polymers for use in the formulation of different types of polyurethane .</a:t>
            </a:r>
            <a:endParaRPr lang="en-US" sz="2000" b="1" dirty="0">
              <a:solidFill>
                <a:schemeClr val="tx1"/>
              </a:solidFill>
            </a:endParaRPr>
          </a:p>
        </p:txBody>
      </p:sp>
      <p:pic>
        <p:nvPicPr>
          <p:cNvPr id="3074" name="Picture 2" descr="diy.sndimg.com/content/dam/images/diy/fullset/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429000"/>
            <a:ext cx="4212468" cy="19373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icture for melamine  polyurethan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428999"/>
            <a:ext cx="3960440" cy="19373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5536" y="5805264"/>
            <a:ext cx="4140460" cy="5760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Acrylic PU paints</a:t>
            </a:r>
            <a:endParaRPr lang="en-US" sz="2000" b="1" dirty="0">
              <a:solidFill>
                <a:schemeClr val="tx1"/>
              </a:solidFill>
            </a:endParaRPr>
          </a:p>
        </p:txBody>
      </p:sp>
      <p:sp>
        <p:nvSpPr>
          <p:cNvPr id="6" name="Up Arrow 5"/>
          <p:cNvSpPr/>
          <p:nvPr/>
        </p:nvSpPr>
        <p:spPr>
          <a:xfrm>
            <a:off x="2267744" y="5085184"/>
            <a:ext cx="432048" cy="72008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24028" y="5805264"/>
            <a:ext cx="3888432" cy="5760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Melamine PU polish</a:t>
            </a:r>
            <a:endParaRPr lang="en-US" sz="2000" b="1" dirty="0">
              <a:solidFill>
                <a:schemeClr val="tx1"/>
              </a:solidFill>
            </a:endParaRPr>
          </a:p>
        </p:txBody>
      </p:sp>
      <p:sp>
        <p:nvSpPr>
          <p:cNvPr id="10" name="Up Arrow 9"/>
          <p:cNvSpPr/>
          <p:nvPr/>
        </p:nvSpPr>
        <p:spPr>
          <a:xfrm>
            <a:off x="6552220" y="5085184"/>
            <a:ext cx="432048" cy="72008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5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27784" y="116632"/>
            <a:ext cx="3312368" cy="7920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rgbClr val="FFFF00"/>
                </a:solidFill>
              </a:rPr>
              <a:t>Raw Materials</a:t>
            </a:r>
            <a:endParaRPr lang="en-US" sz="2400" b="1" u="sng" dirty="0">
              <a:solidFill>
                <a:srgbClr val="FFFF00"/>
              </a:solidFill>
            </a:endParaRPr>
          </a:p>
        </p:txBody>
      </p:sp>
      <p:sp>
        <p:nvSpPr>
          <p:cNvPr id="5" name="Rectangle 4"/>
          <p:cNvSpPr/>
          <p:nvPr/>
        </p:nvSpPr>
        <p:spPr>
          <a:xfrm>
            <a:off x="251520" y="1146488"/>
            <a:ext cx="8640960" cy="54508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The raw materials  used to prepared polyurethane was </a:t>
            </a:r>
            <a:r>
              <a:rPr lang="en-US" sz="2400" b="1" u="sng" dirty="0" err="1" smtClean="0">
                <a:solidFill>
                  <a:srgbClr val="FFFF00"/>
                </a:solidFill>
              </a:rPr>
              <a:t>isocyanate</a:t>
            </a:r>
            <a:r>
              <a:rPr lang="en-US" sz="2400" b="1" dirty="0" smtClean="0">
                <a:solidFill>
                  <a:srgbClr val="FFFF00"/>
                </a:solidFill>
              </a:rPr>
              <a:t> compounds and </a:t>
            </a:r>
            <a:r>
              <a:rPr lang="en-US" sz="2400" b="1" u="sng" dirty="0" err="1" smtClean="0">
                <a:solidFill>
                  <a:srgbClr val="FFFF00"/>
                </a:solidFill>
              </a:rPr>
              <a:t>polyol</a:t>
            </a:r>
            <a:r>
              <a:rPr lang="en-US" sz="2400" b="1" u="sng" dirty="0" smtClean="0">
                <a:solidFill>
                  <a:srgbClr val="FFFF00"/>
                </a:solidFill>
              </a:rPr>
              <a:t> </a:t>
            </a:r>
            <a:r>
              <a:rPr lang="en-US" sz="2400" b="1" dirty="0" smtClean="0">
                <a:solidFill>
                  <a:srgbClr val="FFFF00"/>
                </a:solidFill>
              </a:rPr>
              <a:t>in addition with :-</a:t>
            </a:r>
          </a:p>
          <a:p>
            <a:pPr algn="ctr"/>
            <a:r>
              <a:rPr lang="en-US" sz="2400" b="1" dirty="0" smtClean="0">
                <a:solidFill>
                  <a:srgbClr val="FFFF00"/>
                </a:solidFill>
              </a:rPr>
              <a:t>1- Chain extender</a:t>
            </a:r>
          </a:p>
          <a:p>
            <a:pPr algn="ctr"/>
            <a:r>
              <a:rPr lang="en-US" sz="2400" b="1" dirty="0" smtClean="0">
                <a:solidFill>
                  <a:srgbClr val="FFFF00"/>
                </a:solidFill>
              </a:rPr>
              <a:t>2- Foaming agents</a:t>
            </a:r>
          </a:p>
          <a:p>
            <a:pPr algn="ctr"/>
            <a:r>
              <a:rPr lang="en-US" sz="2400" b="1" dirty="0" smtClean="0">
                <a:solidFill>
                  <a:srgbClr val="FFFF00"/>
                </a:solidFill>
              </a:rPr>
              <a:t>3- Foam stabilizer</a:t>
            </a:r>
          </a:p>
          <a:p>
            <a:pPr algn="ctr"/>
            <a:r>
              <a:rPr lang="en-US" sz="2400" b="1" dirty="0" smtClean="0">
                <a:solidFill>
                  <a:srgbClr val="FFFF00"/>
                </a:solidFill>
              </a:rPr>
              <a:t>4- pigments  </a:t>
            </a:r>
          </a:p>
          <a:p>
            <a:pPr algn="ctr"/>
            <a:r>
              <a:rPr lang="en-US" sz="2400" b="1" dirty="0" smtClean="0">
                <a:solidFill>
                  <a:srgbClr val="FFFF00"/>
                </a:solidFill>
              </a:rPr>
              <a:t>5- Other additives, like fillers, light and thermal stabilizer ,antioxidant , antibacterial and so on ….</a:t>
            </a:r>
          </a:p>
          <a:p>
            <a:pPr algn="ctr"/>
            <a:endParaRPr lang="en-US" sz="2400" b="1" dirty="0">
              <a:solidFill>
                <a:srgbClr val="FFFF00"/>
              </a:solidFill>
            </a:endParaRPr>
          </a:p>
        </p:txBody>
      </p:sp>
    </p:spTree>
    <p:extLst>
      <p:ext uri="{BB962C8B-B14F-4D97-AF65-F5344CB8AC3E}">
        <p14:creationId xmlns:p14="http://schemas.microsoft.com/office/powerpoint/2010/main" val="424460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91314" y="116632"/>
            <a:ext cx="4896544" cy="64807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rPr>
              <a:t>Isocaynate</a:t>
            </a:r>
            <a:r>
              <a:rPr lang="en-US" sz="2400" b="1" dirty="0" smtClean="0">
                <a:solidFill>
                  <a:srgbClr val="FFFF00"/>
                </a:solidFill>
              </a:rPr>
              <a:t> Compounds</a:t>
            </a:r>
            <a:endParaRPr lang="en-US" sz="2400" b="1" dirty="0">
              <a:solidFill>
                <a:srgbClr val="FFFF00"/>
              </a:solidFill>
            </a:endParaRPr>
          </a:p>
        </p:txBody>
      </p:sp>
      <p:sp>
        <p:nvSpPr>
          <p:cNvPr id="5" name="Rectangle 4"/>
          <p:cNvSpPr/>
          <p:nvPr/>
        </p:nvSpPr>
        <p:spPr>
          <a:xfrm>
            <a:off x="251520" y="1124744"/>
            <a:ext cx="8640960" cy="55446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DrWhidad\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368" y="1556791"/>
            <a:ext cx="3067050" cy="15841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rWhidad\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556792"/>
            <a:ext cx="3168352" cy="14192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39752" y="2801864"/>
            <a:ext cx="648072" cy="339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MDI</a:t>
            </a:r>
            <a:endParaRPr lang="en-US" sz="2000" b="1" dirty="0">
              <a:solidFill>
                <a:schemeClr val="tx1"/>
              </a:solidFill>
            </a:endParaRPr>
          </a:p>
        </p:txBody>
      </p:sp>
      <p:sp>
        <p:nvSpPr>
          <p:cNvPr id="8" name="Rectangle 7"/>
          <p:cNvSpPr/>
          <p:nvPr/>
        </p:nvSpPr>
        <p:spPr>
          <a:xfrm>
            <a:off x="6948264" y="2132856"/>
            <a:ext cx="86409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TDI</a:t>
            </a:r>
            <a:endParaRPr lang="en-US" sz="2000" b="1" dirty="0">
              <a:solidFill>
                <a:schemeClr val="tx1"/>
              </a:solidFill>
            </a:endParaRPr>
          </a:p>
        </p:txBody>
      </p:sp>
      <p:pic>
        <p:nvPicPr>
          <p:cNvPr id="1028" name="Picture 4" descr="C:\Users\DrWhidad\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536" y="3696096"/>
            <a:ext cx="3067050" cy="18722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254561" y="4943234"/>
            <a:ext cx="902999" cy="339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HMDI</a:t>
            </a:r>
            <a:endParaRPr lang="en-US" sz="2000" b="1" dirty="0">
              <a:solidFill>
                <a:schemeClr val="tx1"/>
              </a:solidFill>
            </a:endParaRPr>
          </a:p>
        </p:txBody>
      </p:sp>
      <p:pic>
        <p:nvPicPr>
          <p:cNvPr id="1029" name="Picture 5" descr="C:\Users\DrWhidad\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7308" y="3664736"/>
            <a:ext cx="3467100" cy="190356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875042" y="4960881"/>
            <a:ext cx="93610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MDCI</a:t>
            </a:r>
            <a:endParaRPr lang="en-US" sz="2000" b="1" dirty="0">
              <a:solidFill>
                <a:schemeClr val="tx1"/>
              </a:solidFill>
            </a:endParaRPr>
          </a:p>
        </p:txBody>
      </p:sp>
    </p:spTree>
    <p:extLst>
      <p:ext uri="{BB962C8B-B14F-4D97-AF65-F5344CB8AC3E}">
        <p14:creationId xmlns:p14="http://schemas.microsoft.com/office/powerpoint/2010/main" val="3336012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24744"/>
            <a:ext cx="8856984" cy="547260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339752" y="260648"/>
            <a:ext cx="4104456" cy="72008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rPr>
              <a:t>Polyisocyanates</a:t>
            </a:r>
            <a:endParaRPr lang="en-US" sz="2400" b="1" dirty="0">
              <a:solidFill>
                <a:srgbClr val="FFFF00"/>
              </a:solidFill>
            </a:endParaRPr>
          </a:p>
        </p:txBody>
      </p:sp>
      <p:pic>
        <p:nvPicPr>
          <p:cNvPr id="2050" name="Picture 2" descr="C:\Users\DrWhidad\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29" y="1625392"/>
            <a:ext cx="4295775" cy="30277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27584" y="4941168"/>
            <a:ext cx="309634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Adduct of TDI with TMP</a:t>
            </a:r>
            <a:endParaRPr lang="en-US" sz="2000" b="1" dirty="0">
              <a:solidFill>
                <a:schemeClr val="tx1"/>
              </a:solidFill>
            </a:endParaRPr>
          </a:p>
        </p:txBody>
      </p:sp>
      <p:pic>
        <p:nvPicPr>
          <p:cNvPr id="2051" name="Picture 3" descr="C:\Users\DrWhidad\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625392"/>
            <a:ext cx="4104456" cy="295573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220072" y="4941168"/>
            <a:ext cx="3096344"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Isocyanurate</a:t>
            </a:r>
            <a:r>
              <a:rPr lang="en-US" sz="2000" b="1" dirty="0" smtClean="0">
                <a:solidFill>
                  <a:schemeClr val="tx1"/>
                </a:solidFill>
              </a:rPr>
              <a:t> </a:t>
            </a:r>
            <a:r>
              <a:rPr lang="en-US" sz="2000" b="1" dirty="0" err="1" smtClean="0">
                <a:solidFill>
                  <a:schemeClr val="tx1"/>
                </a:solidFill>
              </a:rPr>
              <a:t>trimer</a:t>
            </a:r>
            <a:endParaRPr lang="en-US" sz="2000" b="1" dirty="0">
              <a:solidFill>
                <a:schemeClr val="tx1"/>
              </a:solidFill>
            </a:endParaRPr>
          </a:p>
        </p:txBody>
      </p:sp>
    </p:spTree>
    <p:extLst>
      <p:ext uri="{BB962C8B-B14F-4D97-AF65-F5344CB8AC3E}">
        <p14:creationId xmlns:p14="http://schemas.microsoft.com/office/powerpoint/2010/main" val="3353012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83768" y="188640"/>
            <a:ext cx="3816424"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err="1" smtClean="0">
                <a:solidFill>
                  <a:schemeClr val="tx1"/>
                </a:solidFill>
              </a:rPr>
              <a:t>Polyols</a:t>
            </a:r>
            <a:endParaRPr lang="en-US" sz="2400" b="1" u="sng" dirty="0">
              <a:solidFill>
                <a:schemeClr val="tx1"/>
              </a:solidFill>
            </a:endParaRPr>
          </a:p>
        </p:txBody>
      </p:sp>
      <p:sp>
        <p:nvSpPr>
          <p:cNvPr id="5" name="Rectangle 4"/>
          <p:cNvSpPr/>
          <p:nvPr/>
        </p:nvSpPr>
        <p:spPr>
          <a:xfrm>
            <a:off x="107504" y="980728"/>
            <a:ext cx="8856984" cy="57606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emical structure of the polyol used for the polyurethanes synthesis as soft segment, with a and b representing the average degree of polymerization of hexamethylene carbonate and caprolactone blocks, respectively, which were found to be a = 6 and b = 4. "/>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992888" cy="1584176"/>
          </a:xfrm>
          <a:prstGeom prst="rect">
            <a:avLst/>
          </a:prstGeom>
          <a:noFill/>
          <a:ln>
            <a:noFill/>
          </a:ln>
        </p:spPr>
      </p:pic>
      <p:sp>
        <p:nvSpPr>
          <p:cNvPr id="7" name="Rectangle 6"/>
          <p:cNvSpPr/>
          <p:nvPr/>
        </p:nvSpPr>
        <p:spPr>
          <a:xfrm>
            <a:off x="2771800" y="5589240"/>
            <a:ext cx="4392488"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Polyester-</a:t>
            </a:r>
            <a:r>
              <a:rPr lang="en-US" sz="2000" b="1" dirty="0" err="1" smtClean="0">
                <a:solidFill>
                  <a:schemeClr val="tx1"/>
                </a:solidFill>
              </a:rPr>
              <a:t>polyol</a:t>
            </a:r>
            <a:endParaRPr lang="en-US" sz="2000" b="1" dirty="0">
              <a:solidFill>
                <a:schemeClr val="tx1"/>
              </a:solidFill>
            </a:endParaRPr>
          </a:p>
        </p:txBody>
      </p:sp>
      <p:pic>
        <p:nvPicPr>
          <p:cNvPr id="8" name="Picture 7" descr="http://www.whatischemistry.unina.it/polyoloester.png"/>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283198"/>
            <a:ext cx="6336703" cy="1657970"/>
          </a:xfrm>
          <a:prstGeom prst="rect">
            <a:avLst/>
          </a:prstGeom>
          <a:noFill/>
          <a:ln>
            <a:noFill/>
          </a:ln>
        </p:spPr>
      </p:pic>
    </p:spTree>
    <p:extLst>
      <p:ext uri="{BB962C8B-B14F-4D97-AF65-F5344CB8AC3E}">
        <p14:creationId xmlns:p14="http://schemas.microsoft.com/office/powerpoint/2010/main" val="93919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856984" cy="66247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www.whatischemistry.unina.it/polyoloether.png"/>
          <p:cNvPicPr/>
          <p:nvPr/>
        </p:nvPicPr>
        <p:blipFill>
          <a:blip r:embed="rId2">
            <a:extLst>
              <a:ext uri="{28A0092B-C50C-407E-A947-70E740481C1C}">
                <a14:useLocalDpi xmlns:a14="http://schemas.microsoft.com/office/drawing/2010/main" val="0"/>
              </a:ext>
            </a:extLst>
          </a:blip>
          <a:srcRect/>
          <a:stretch>
            <a:fillRect/>
          </a:stretch>
        </p:blipFill>
        <p:spPr bwMode="auto">
          <a:xfrm>
            <a:off x="1485859" y="150465"/>
            <a:ext cx="6192688" cy="1368152"/>
          </a:xfrm>
          <a:prstGeom prst="rect">
            <a:avLst/>
          </a:prstGeom>
          <a:noFill/>
          <a:ln>
            <a:noFill/>
          </a:ln>
        </p:spPr>
      </p:pic>
      <p:pic>
        <p:nvPicPr>
          <p:cNvPr id="6" name="Picture 5" descr="Examples of polyether polyols. "/>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28800"/>
            <a:ext cx="8352928" cy="4615815"/>
          </a:xfrm>
          <a:prstGeom prst="rect">
            <a:avLst/>
          </a:prstGeom>
          <a:noFill/>
          <a:ln>
            <a:noFill/>
          </a:ln>
        </p:spPr>
      </p:pic>
    </p:spTree>
    <p:extLst>
      <p:ext uri="{BB962C8B-B14F-4D97-AF65-F5344CB8AC3E}">
        <p14:creationId xmlns:p14="http://schemas.microsoft.com/office/powerpoint/2010/main" val="2412425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1066</Words>
  <Application>Microsoft Office PowerPoint</Application>
  <PresentationFormat>On-screen Show (4:3)</PresentationFormat>
  <Paragraphs>99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DrWhidad</dc:creator>
  <cp:lastModifiedBy>DrWhidad</cp:lastModifiedBy>
  <cp:revision>44</cp:revision>
  <dcterms:created xsi:type="dcterms:W3CDTF">2019-12-19T14:54:58Z</dcterms:created>
  <dcterms:modified xsi:type="dcterms:W3CDTF">2019-12-21T12:08:20Z</dcterms:modified>
</cp:coreProperties>
</file>